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68" r:id="rId4"/>
    <p:sldId id="258" r:id="rId5"/>
    <p:sldId id="288" r:id="rId6"/>
    <p:sldId id="295" r:id="rId7"/>
    <p:sldId id="291" r:id="rId8"/>
    <p:sldId id="290" r:id="rId9"/>
    <p:sldId id="292" r:id="rId10"/>
    <p:sldId id="293" r:id="rId11"/>
    <p:sldId id="294" r:id="rId12"/>
    <p:sldId id="261" r:id="rId13"/>
    <p:sldId id="260" r:id="rId14"/>
    <p:sldId id="283" r:id="rId15"/>
  </p:sldIdLst>
  <p:sldSz cx="9144000" cy="5143500" type="screen16x9"/>
  <p:notesSz cx="6858000" cy="9144000"/>
  <p:embeddedFontLst>
    <p:embeddedFont>
      <p:font typeface="Libre Franklin" pitchFamily="2" charset="0"/>
      <p:regular r:id="rId17"/>
      <p:bold r:id="rId18"/>
      <p:italic r:id="rId19"/>
      <p:boldItalic r:id="rId20"/>
    </p:embeddedFont>
    <p:embeddedFont>
      <p:font typeface="Raleway" pitchFamily="2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7" roundtripDataSignature="AMtx7miPIPrg8EAo04Kc7yplgRn9WGMbM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F14506A-A95C-4478-AEEC-1A843C3EC149}" v="20" dt="2022-04-26T14:56:16.335"/>
  </p1510:revLst>
</p1510:revInfo>
</file>

<file path=ppt/tableStyles.xml><?xml version="1.0" encoding="utf-8"?>
<a:tblStyleLst xmlns:a="http://schemas.openxmlformats.org/drawingml/2006/main" def="{624EDED2-C1EA-4A42-B223-F10D50E50451}">
  <a:tblStyle styleId="{624EDED2-C1EA-4A42-B223-F10D50E50451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AF0F2"/>
          </a:solidFill>
        </a:fill>
      </a:tcStyle>
    </a:wholeTbl>
    <a:band1H>
      <a:tcTxStyle/>
      <a:tcStyle>
        <a:tcBdr/>
        <a:fill>
          <a:solidFill>
            <a:srgbClr val="D4DFE3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4DFE3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78AC95AA-A9A5-40B6-A097-72427F218EBA}" styleName="Table_1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E4795F05-31DA-43FA-8E38-3025E3768122}" styleName="Table_2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1120" autoAdjust="0"/>
  </p:normalViewPr>
  <p:slideViewPr>
    <p:cSldViewPr snapToGrid="0">
      <p:cViewPr varScale="1">
        <p:scale>
          <a:sx n="107" d="100"/>
          <a:sy n="107" d="100"/>
        </p:scale>
        <p:origin x="1734" y="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47" Type="http://customschemas.google.com/relationships/presentationmetadata" Target="metadata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52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4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200" b="1" dirty="0"/>
              <a:t>Talking Points:</a:t>
            </a:r>
            <a:endParaRPr sz="1200" b="1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200" dirty="0"/>
              <a:t>Welcome - Glenn</a:t>
            </a:r>
            <a:endParaRPr sz="12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2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2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2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200" dirty="0"/>
          </a:p>
        </p:txBody>
      </p:sp>
      <p:sp>
        <p:nvSpPr>
          <p:cNvPr id="79" name="Google Shape;7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9413" y="685800"/>
            <a:ext cx="6097587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10108a8db9a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5" name="Google Shape;115;g10108a8db9a_0_12:notes"/>
          <p:cNvSpPr txBox="1">
            <a:spLocks noGrp="1"/>
          </p:cNvSpPr>
          <p:nvPr>
            <p:ph type="body" idx="1"/>
          </p:nvPr>
        </p:nvSpPr>
        <p:spPr>
          <a:xfrm>
            <a:off x="685800" y="4343402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/>
          </a:p>
        </p:txBody>
      </p:sp>
      <p:sp>
        <p:nvSpPr>
          <p:cNvPr id="116" name="Google Shape;116;g10108a8db9a_0_12:notes"/>
          <p:cNvSpPr txBox="1">
            <a:spLocks noGrp="1"/>
          </p:cNvSpPr>
          <p:nvPr>
            <p:ph type="sldNum" idx="12"/>
          </p:nvPr>
        </p:nvSpPr>
        <p:spPr>
          <a:xfrm>
            <a:off x="3884615" y="8685215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619175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10108a8db9a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5" name="Google Shape;115;g10108a8db9a_0_12:notes"/>
          <p:cNvSpPr txBox="1">
            <a:spLocks noGrp="1"/>
          </p:cNvSpPr>
          <p:nvPr>
            <p:ph type="body" idx="1"/>
          </p:nvPr>
        </p:nvSpPr>
        <p:spPr>
          <a:xfrm>
            <a:off x="685800" y="4343402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/>
          </a:p>
        </p:txBody>
      </p:sp>
      <p:sp>
        <p:nvSpPr>
          <p:cNvPr id="116" name="Google Shape;116;g10108a8db9a_0_12:notes"/>
          <p:cNvSpPr txBox="1">
            <a:spLocks noGrp="1"/>
          </p:cNvSpPr>
          <p:nvPr>
            <p:ph type="sldNum" idx="12"/>
          </p:nvPr>
        </p:nvSpPr>
        <p:spPr>
          <a:xfrm>
            <a:off x="3884615" y="8685215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765760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10108a8db9a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5" name="Google Shape;115;g10108a8db9a_0_12:notes"/>
          <p:cNvSpPr txBox="1">
            <a:spLocks noGrp="1"/>
          </p:cNvSpPr>
          <p:nvPr>
            <p:ph type="body" idx="1"/>
          </p:nvPr>
        </p:nvSpPr>
        <p:spPr>
          <a:xfrm>
            <a:off x="685800" y="4343402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/>
          </a:p>
        </p:txBody>
      </p:sp>
      <p:sp>
        <p:nvSpPr>
          <p:cNvPr id="116" name="Google Shape;116;g10108a8db9a_0_12:notes"/>
          <p:cNvSpPr txBox="1">
            <a:spLocks noGrp="1"/>
          </p:cNvSpPr>
          <p:nvPr>
            <p:ph type="sldNum" idx="12"/>
          </p:nvPr>
        </p:nvSpPr>
        <p:spPr>
          <a:xfrm>
            <a:off x="3884615" y="8685215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10112fec09d_5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8" name="Google Shape;108;g10112fec09d_5_1:notes"/>
          <p:cNvSpPr txBox="1">
            <a:spLocks noGrp="1"/>
          </p:cNvSpPr>
          <p:nvPr>
            <p:ph type="body" idx="1"/>
          </p:nvPr>
        </p:nvSpPr>
        <p:spPr>
          <a:xfrm>
            <a:off x="685800" y="4343402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2000" dirty="0"/>
              <a:t>The next slide will show you the revised magnets.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/>
          </a:p>
        </p:txBody>
      </p:sp>
      <p:sp>
        <p:nvSpPr>
          <p:cNvPr id="109" name="Google Shape;109;g10112fec09d_5_1:notes"/>
          <p:cNvSpPr txBox="1">
            <a:spLocks noGrp="1"/>
          </p:cNvSpPr>
          <p:nvPr>
            <p:ph type="sldNum" idx="12"/>
          </p:nvPr>
        </p:nvSpPr>
        <p:spPr>
          <a:xfrm>
            <a:off x="3884615" y="8685215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7" name="Google Shape;257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2:notes"/>
          <p:cNvSpPr txBox="1">
            <a:spLocks noGrp="1"/>
          </p:cNvSpPr>
          <p:nvPr>
            <p:ph type="body" idx="1"/>
          </p:nvPr>
        </p:nvSpPr>
        <p:spPr>
          <a:xfrm>
            <a:off x="685800" y="4343402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800" dirty="0"/>
              <a:t>Kim</a:t>
            </a:r>
            <a:endParaRPr sz="1800" dirty="0"/>
          </a:p>
        </p:txBody>
      </p:sp>
      <p:sp>
        <p:nvSpPr>
          <p:cNvPr id="87" name="Google Shape;87;p2:notes"/>
          <p:cNvSpPr txBox="1">
            <a:spLocks noGrp="1"/>
          </p:cNvSpPr>
          <p:nvPr>
            <p:ph type="sldNum" idx="12"/>
          </p:nvPr>
        </p:nvSpPr>
        <p:spPr>
          <a:xfrm>
            <a:off x="3884615" y="8685215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Tamani</a:t>
            </a:r>
            <a:endParaRPr dirty="0"/>
          </a:p>
        </p:txBody>
      </p:sp>
      <p:sp>
        <p:nvSpPr>
          <p:cNvPr id="158" name="Google Shape;15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10108a8db9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g10108a8db9a_0_0:notes"/>
          <p:cNvSpPr txBox="1">
            <a:spLocks noGrp="1"/>
          </p:cNvSpPr>
          <p:nvPr>
            <p:ph type="body" idx="1"/>
          </p:nvPr>
        </p:nvSpPr>
        <p:spPr>
          <a:xfrm>
            <a:off x="685800" y="4343402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95" name="Google Shape;95;g10108a8db9a_0_0:notes"/>
          <p:cNvSpPr txBox="1">
            <a:spLocks noGrp="1"/>
          </p:cNvSpPr>
          <p:nvPr>
            <p:ph type="sldNum" idx="12"/>
          </p:nvPr>
        </p:nvSpPr>
        <p:spPr>
          <a:xfrm>
            <a:off x="3884615" y="8685215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10108a8db9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g10108a8db9a_0_0:notes"/>
          <p:cNvSpPr txBox="1">
            <a:spLocks noGrp="1"/>
          </p:cNvSpPr>
          <p:nvPr>
            <p:ph type="body" idx="1"/>
          </p:nvPr>
        </p:nvSpPr>
        <p:spPr>
          <a:xfrm>
            <a:off x="685800" y="4343402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95" name="Google Shape;95;g10108a8db9a_0_0:notes"/>
          <p:cNvSpPr txBox="1">
            <a:spLocks noGrp="1"/>
          </p:cNvSpPr>
          <p:nvPr>
            <p:ph type="sldNum" idx="12"/>
          </p:nvPr>
        </p:nvSpPr>
        <p:spPr>
          <a:xfrm>
            <a:off x="3884615" y="8685215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285981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10108a8db9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g10108a8db9a_0_0:notes"/>
          <p:cNvSpPr txBox="1">
            <a:spLocks noGrp="1"/>
          </p:cNvSpPr>
          <p:nvPr>
            <p:ph type="body" idx="1"/>
          </p:nvPr>
        </p:nvSpPr>
        <p:spPr>
          <a:xfrm>
            <a:off x="685800" y="4343402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95" name="Google Shape;95;g10108a8db9a_0_0:notes"/>
          <p:cNvSpPr txBox="1">
            <a:spLocks noGrp="1"/>
          </p:cNvSpPr>
          <p:nvPr>
            <p:ph type="sldNum" idx="12"/>
          </p:nvPr>
        </p:nvSpPr>
        <p:spPr>
          <a:xfrm>
            <a:off x="3884615" y="8685215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68888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10108a8db9a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5" name="Google Shape;115;g10108a8db9a_0_12:notes"/>
          <p:cNvSpPr txBox="1">
            <a:spLocks noGrp="1"/>
          </p:cNvSpPr>
          <p:nvPr>
            <p:ph type="body" idx="1"/>
          </p:nvPr>
        </p:nvSpPr>
        <p:spPr>
          <a:xfrm>
            <a:off x="685800" y="4343402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/>
          </a:p>
        </p:txBody>
      </p:sp>
      <p:sp>
        <p:nvSpPr>
          <p:cNvPr id="116" name="Google Shape;116;g10108a8db9a_0_12:notes"/>
          <p:cNvSpPr txBox="1">
            <a:spLocks noGrp="1"/>
          </p:cNvSpPr>
          <p:nvPr>
            <p:ph type="sldNum" idx="12"/>
          </p:nvPr>
        </p:nvSpPr>
        <p:spPr>
          <a:xfrm>
            <a:off x="3884615" y="8685215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689971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10108a8db9a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5" name="Google Shape;115;g10108a8db9a_0_12:notes"/>
          <p:cNvSpPr txBox="1">
            <a:spLocks noGrp="1"/>
          </p:cNvSpPr>
          <p:nvPr>
            <p:ph type="body" idx="1"/>
          </p:nvPr>
        </p:nvSpPr>
        <p:spPr>
          <a:xfrm>
            <a:off x="685800" y="4343402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/>
          </a:p>
        </p:txBody>
      </p:sp>
      <p:sp>
        <p:nvSpPr>
          <p:cNvPr id="116" name="Google Shape;116;g10108a8db9a_0_12:notes"/>
          <p:cNvSpPr txBox="1">
            <a:spLocks noGrp="1"/>
          </p:cNvSpPr>
          <p:nvPr>
            <p:ph type="sldNum" idx="12"/>
          </p:nvPr>
        </p:nvSpPr>
        <p:spPr>
          <a:xfrm>
            <a:off x="3884615" y="8685215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563447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10108a8db9a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5" name="Google Shape;115;g10108a8db9a_0_12:notes"/>
          <p:cNvSpPr txBox="1">
            <a:spLocks noGrp="1"/>
          </p:cNvSpPr>
          <p:nvPr>
            <p:ph type="body" idx="1"/>
          </p:nvPr>
        </p:nvSpPr>
        <p:spPr>
          <a:xfrm>
            <a:off x="685800" y="4343402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/>
          </a:p>
        </p:txBody>
      </p:sp>
      <p:sp>
        <p:nvSpPr>
          <p:cNvPr id="116" name="Google Shape;116;g10108a8db9a_0_12:notes"/>
          <p:cNvSpPr txBox="1">
            <a:spLocks noGrp="1"/>
          </p:cNvSpPr>
          <p:nvPr>
            <p:ph type="sldNum" idx="12"/>
          </p:nvPr>
        </p:nvSpPr>
        <p:spPr>
          <a:xfrm>
            <a:off x="3884615" y="8685215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761470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9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300" tIns="17150" rIns="34300" bIns="1715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595"/>
              </a:buClr>
              <a:buSzPts val="3300"/>
              <a:buFont typeface="Arial"/>
              <a:buNone/>
              <a:defRPr sz="33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8"/>
          <p:cNvSpPr txBox="1">
            <a:spLocks noGrp="1"/>
          </p:cNvSpPr>
          <p:nvPr>
            <p:ph type="title"/>
          </p:nvPr>
        </p:nvSpPr>
        <p:spPr>
          <a:xfrm>
            <a:off x="629842" y="342900"/>
            <a:ext cx="29493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300" tIns="17150" rIns="34300" bIns="1715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595"/>
              </a:buClr>
              <a:buSzPts val="2400"/>
              <a:buFont typeface="Arial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38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0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300" tIns="17150" rIns="34300" bIns="17150" anchor="t" anchorCtr="0">
            <a:noAutofit/>
          </a:bodyPr>
          <a:lstStyle>
            <a:lvl1pPr marL="457200" lvl="0" indent="-381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455560"/>
              </a:buClr>
              <a:buSzPts val="2400"/>
              <a:buChar char="•"/>
              <a:defRPr sz="2400">
                <a:solidFill>
                  <a:srgbClr val="455560"/>
                </a:solidFill>
              </a:defRPr>
            </a:lvl1pPr>
            <a:lvl2pPr marL="914400" lvl="1" indent="-3619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55560"/>
              </a:buClr>
              <a:buSzPts val="2100"/>
              <a:buChar char="•"/>
              <a:defRPr sz="2100">
                <a:solidFill>
                  <a:srgbClr val="455560"/>
                </a:solidFill>
              </a:defRPr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55560"/>
              </a:buClr>
              <a:buSzPts val="1800"/>
              <a:buChar char="•"/>
              <a:defRPr sz="1800">
                <a:solidFill>
                  <a:srgbClr val="455560"/>
                </a:solidFill>
              </a:defRPr>
            </a:lvl3pPr>
            <a:lvl4pPr marL="1828800" lvl="3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55560"/>
              </a:buClr>
              <a:buSzPts val="1500"/>
              <a:buChar char="•"/>
              <a:defRPr sz="1500">
                <a:solidFill>
                  <a:srgbClr val="455560"/>
                </a:solidFill>
              </a:defRPr>
            </a:lvl4pPr>
            <a:lvl5pPr marL="2286000" lvl="4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55560"/>
              </a:buClr>
              <a:buSzPts val="1500"/>
              <a:buChar char="•"/>
              <a:defRPr sz="1500">
                <a:solidFill>
                  <a:srgbClr val="455560"/>
                </a:solidFill>
              </a:defRPr>
            </a:lvl5pPr>
            <a:lvl6pPr marL="2743200" lvl="5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51" name="Google Shape;51;p38"/>
          <p:cNvSpPr txBox="1">
            <a:spLocks noGrp="1"/>
          </p:cNvSpPr>
          <p:nvPr>
            <p:ph type="body" idx="2"/>
          </p:nvPr>
        </p:nvSpPr>
        <p:spPr>
          <a:xfrm>
            <a:off x="629842" y="1543050"/>
            <a:ext cx="29493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300" tIns="17150" rIns="34300" bIns="1715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455560"/>
              </a:buClr>
              <a:buSzPts val="1200"/>
              <a:buNone/>
              <a:defRPr sz="1200">
                <a:solidFill>
                  <a:srgbClr val="455560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55560"/>
              </a:buClr>
              <a:buSzPts val="1000"/>
              <a:buNone/>
              <a:defRPr sz="10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55560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55560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55560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39"/>
          <p:cNvSpPr txBox="1">
            <a:spLocks noGrp="1"/>
          </p:cNvSpPr>
          <p:nvPr>
            <p:ph type="title"/>
          </p:nvPr>
        </p:nvSpPr>
        <p:spPr>
          <a:xfrm>
            <a:off x="629842" y="342900"/>
            <a:ext cx="29493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300" tIns="17150" rIns="34300" bIns="1715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595"/>
              </a:buClr>
              <a:buSzPts val="2400"/>
              <a:buFont typeface="Arial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39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000" cy="3655200"/>
          </a:xfrm>
          <a:prstGeom prst="rect">
            <a:avLst/>
          </a:prstGeom>
          <a:noFill/>
          <a:ln>
            <a:noFill/>
          </a:ln>
        </p:spPr>
      </p:sp>
      <p:sp>
        <p:nvSpPr>
          <p:cNvPr id="55" name="Google Shape;55;p39"/>
          <p:cNvSpPr txBox="1">
            <a:spLocks noGrp="1"/>
          </p:cNvSpPr>
          <p:nvPr>
            <p:ph type="body" idx="1"/>
          </p:nvPr>
        </p:nvSpPr>
        <p:spPr>
          <a:xfrm>
            <a:off x="629842" y="1543050"/>
            <a:ext cx="29493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300" tIns="17150" rIns="34300" bIns="1715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455560"/>
              </a:buClr>
              <a:buSzPts val="1200"/>
              <a:buNone/>
              <a:defRPr sz="1200">
                <a:solidFill>
                  <a:srgbClr val="455560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55560"/>
              </a:buClr>
              <a:buSzPts val="1000"/>
              <a:buNone/>
              <a:defRPr sz="10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55560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55560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55560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Quote">
  <p:cSld name="1_Quote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40"/>
          <p:cNvSpPr>
            <a:spLocks noGrp="1"/>
          </p:cNvSpPr>
          <p:nvPr>
            <p:ph type="pic" idx="2"/>
          </p:nvPr>
        </p:nvSpPr>
        <p:spPr>
          <a:xfrm>
            <a:off x="766325" y="1182207"/>
            <a:ext cx="1808700" cy="1371600"/>
          </a:xfrm>
          <a:prstGeom prst="rect">
            <a:avLst/>
          </a:prstGeom>
          <a:noFill/>
          <a:ln>
            <a:noFill/>
          </a:ln>
        </p:spPr>
      </p:sp>
      <p:sp>
        <p:nvSpPr>
          <p:cNvPr id="58" name="Google Shape;58;p40"/>
          <p:cNvSpPr>
            <a:spLocks noGrp="1"/>
          </p:cNvSpPr>
          <p:nvPr>
            <p:ph type="pic" idx="3"/>
          </p:nvPr>
        </p:nvSpPr>
        <p:spPr>
          <a:xfrm>
            <a:off x="2716070" y="1182207"/>
            <a:ext cx="1808700" cy="1371600"/>
          </a:xfrm>
          <a:prstGeom prst="rect">
            <a:avLst/>
          </a:prstGeom>
          <a:noFill/>
          <a:ln>
            <a:noFill/>
          </a:ln>
        </p:spPr>
      </p:sp>
      <p:sp>
        <p:nvSpPr>
          <p:cNvPr id="59" name="Google Shape;59;p40"/>
          <p:cNvSpPr>
            <a:spLocks noGrp="1"/>
          </p:cNvSpPr>
          <p:nvPr>
            <p:ph type="pic" idx="4"/>
          </p:nvPr>
        </p:nvSpPr>
        <p:spPr>
          <a:xfrm>
            <a:off x="4668489" y="1182207"/>
            <a:ext cx="1808700" cy="1371600"/>
          </a:xfrm>
          <a:prstGeom prst="rect">
            <a:avLst/>
          </a:prstGeom>
          <a:noFill/>
          <a:ln>
            <a:noFill/>
          </a:ln>
        </p:spPr>
      </p:sp>
      <p:sp>
        <p:nvSpPr>
          <p:cNvPr id="60" name="Google Shape;60;p40"/>
          <p:cNvSpPr>
            <a:spLocks noGrp="1"/>
          </p:cNvSpPr>
          <p:nvPr>
            <p:ph type="pic" idx="5"/>
          </p:nvPr>
        </p:nvSpPr>
        <p:spPr>
          <a:xfrm>
            <a:off x="6618235" y="1182207"/>
            <a:ext cx="1808700" cy="1371600"/>
          </a:xfrm>
          <a:prstGeom prst="rect">
            <a:avLst/>
          </a:prstGeom>
          <a:noFill/>
          <a:ln>
            <a:noFill/>
          </a:ln>
        </p:spPr>
      </p:sp>
      <p:sp>
        <p:nvSpPr>
          <p:cNvPr id="61" name="Google Shape;61;p40"/>
          <p:cNvSpPr/>
          <p:nvPr/>
        </p:nvSpPr>
        <p:spPr>
          <a:xfrm>
            <a:off x="0" y="0"/>
            <a:ext cx="9144000" cy="636000"/>
          </a:xfrm>
          <a:prstGeom prst="rect">
            <a:avLst/>
          </a:prstGeom>
          <a:solidFill>
            <a:srgbClr val="005595"/>
          </a:solidFill>
          <a:ln>
            <a:noFill/>
          </a:ln>
        </p:spPr>
        <p:txBody>
          <a:bodyPr spcFirstLastPara="1" wrap="square" lIns="34300" tIns="17150" rIns="34300" bIns="171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40"/>
          <p:cNvSpPr txBox="1">
            <a:spLocks noGrp="1"/>
          </p:cNvSpPr>
          <p:nvPr>
            <p:ph type="title"/>
          </p:nvPr>
        </p:nvSpPr>
        <p:spPr>
          <a:xfrm>
            <a:off x="628650" y="80575"/>
            <a:ext cx="7886700" cy="54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300" tIns="17150" rIns="34300" bIns="1715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meline">
  <p:cSld name="Timeline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41"/>
          <p:cNvSpPr>
            <a:spLocks noGrp="1"/>
          </p:cNvSpPr>
          <p:nvPr>
            <p:ph type="pic" idx="2"/>
          </p:nvPr>
        </p:nvSpPr>
        <p:spPr>
          <a:xfrm>
            <a:off x="926372" y="1008263"/>
            <a:ext cx="3056400" cy="1588200"/>
          </a:xfrm>
          <a:prstGeom prst="rect">
            <a:avLst/>
          </a:prstGeom>
          <a:noFill/>
          <a:ln>
            <a:noFill/>
          </a:ln>
        </p:spPr>
      </p:sp>
      <p:sp>
        <p:nvSpPr>
          <p:cNvPr id="65" name="Google Shape;65;p41"/>
          <p:cNvSpPr>
            <a:spLocks noGrp="1"/>
          </p:cNvSpPr>
          <p:nvPr>
            <p:ph type="pic" idx="3"/>
          </p:nvPr>
        </p:nvSpPr>
        <p:spPr>
          <a:xfrm>
            <a:off x="5038677" y="2760511"/>
            <a:ext cx="3056400" cy="1588200"/>
          </a:xfrm>
          <a:prstGeom prst="rect">
            <a:avLst/>
          </a:prstGeom>
          <a:noFill/>
          <a:ln>
            <a:noFill/>
          </a:ln>
        </p:spPr>
      </p:sp>
      <p:sp>
        <p:nvSpPr>
          <p:cNvPr id="66" name="Google Shape;66;p41"/>
          <p:cNvSpPr/>
          <p:nvPr/>
        </p:nvSpPr>
        <p:spPr>
          <a:xfrm>
            <a:off x="0" y="0"/>
            <a:ext cx="9144000" cy="636000"/>
          </a:xfrm>
          <a:prstGeom prst="rect">
            <a:avLst/>
          </a:prstGeom>
          <a:solidFill>
            <a:srgbClr val="005595"/>
          </a:solidFill>
          <a:ln>
            <a:noFill/>
          </a:ln>
        </p:spPr>
        <p:txBody>
          <a:bodyPr spcFirstLastPara="1" wrap="square" lIns="34300" tIns="17150" rIns="34300" bIns="171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41"/>
          <p:cNvSpPr txBox="1">
            <a:spLocks noGrp="1"/>
          </p:cNvSpPr>
          <p:nvPr>
            <p:ph type="title"/>
          </p:nvPr>
        </p:nvSpPr>
        <p:spPr>
          <a:xfrm>
            <a:off x="628650" y="80575"/>
            <a:ext cx="7886700" cy="54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300" tIns="17150" rIns="34300" bIns="1715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 1">
  <p:cSld name="1_Blank_1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4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91011" y="4701313"/>
            <a:ext cx="1234440" cy="3429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0" name="Google Shape;70;p42"/>
          <p:cNvCxnSpPr/>
          <p:nvPr/>
        </p:nvCxnSpPr>
        <p:spPr>
          <a:xfrm>
            <a:off x="2105795" y="4701313"/>
            <a:ext cx="0" cy="339600"/>
          </a:xfrm>
          <a:prstGeom prst="straightConnector1">
            <a:avLst/>
          </a:prstGeom>
          <a:noFill/>
          <a:ln w="9525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1" name="Google Shape;71;p42"/>
          <p:cNvSpPr/>
          <p:nvPr/>
        </p:nvSpPr>
        <p:spPr>
          <a:xfrm rot="5400000">
            <a:off x="4810536" y="-25476"/>
            <a:ext cx="224400" cy="255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34300" tIns="17150" rIns="34300" bIns="171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42"/>
          <p:cNvSpPr/>
          <p:nvPr/>
        </p:nvSpPr>
        <p:spPr>
          <a:xfrm rot="5400000">
            <a:off x="4348020" y="-25476"/>
            <a:ext cx="224400" cy="255600"/>
          </a:xfrm>
          <a:prstGeom prst="rect">
            <a:avLst/>
          </a:prstGeom>
          <a:solidFill>
            <a:srgbClr val="00AFDB"/>
          </a:solidFill>
          <a:ln>
            <a:noFill/>
          </a:ln>
        </p:spPr>
        <p:txBody>
          <a:bodyPr spcFirstLastPara="1" wrap="square" lIns="34300" tIns="17150" rIns="34300" bIns="171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42"/>
          <p:cNvSpPr/>
          <p:nvPr/>
        </p:nvSpPr>
        <p:spPr>
          <a:xfrm rot="5400000">
            <a:off x="3899320" y="-25476"/>
            <a:ext cx="224400" cy="255600"/>
          </a:xfrm>
          <a:prstGeom prst="rect">
            <a:avLst/>
          </a:prstGeom>
          <a:solidFill>
            <a:srgbClr val="C1D82F"/>
          </a:solidFill>
          <a:ln>
            <a:noFill/>
          </a:ln>
        </p:spPr>
        <p:txBody>
          <a:bodyPr spcFirstLastPara="1" wrap="square" lIns="34300" tIns="17150" rIns="34300" bIns="171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42"/>
          <p:cNvSpPr txBox="1"/>
          <p:nvPr/>
        </p:nvSpPr>
        <p:spPr>
          <a:xfrm>
            <a:off x="2966160" y="4767263"/>
            <a:ext cx="5947200" cy="19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300" tIns="17150" rIns="34300" bIns="171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www.wcpss.net</a:t>
            </a:r>
            <a:r>
              <a:rPr lang="en-US" sz="1100" b="0" i="0" u="none" strike="noStrike" cap="none" dirty="0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                                                                                  </a:t>
            </a:r>
            <a:fld id="{00000000-1234-1234-1234-123412341234}" type="slidenum">
              <a:rPr lang="en-US" sz="1100" b="0" i="0" u="none" strike="noStrike" cap="non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r>
              <a:rPr lang="en-US" sz="1100" b="0" i="0" u="none" strike="noStrike" cap="none" dirty="0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rPr>
              <a:t>       </a:t>
            </a:r>
            <a:endParaRPr sz="1100" b="0" i="0" u="none" strike="noStrike" cap="none" dirty="0">
              <a:solidFill>
                <a:srgbClr val="00559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42"/>
          <p:cNvSpPr txBox="1">
            <a:spLocks noGrp="1"/>
          </p:cNvSpPr>
          <p:nvPr>
            <p:ph type="title"/>
          </p:nvPr>
        </p:nvSpPr>
        <p:spPr>
          <a:xfrm>
            <a:off x="628650" y="280600"/>
            <a:ext cx="7886700" cy="54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300" tIns="17150" rIns="34300" bIns="17150" anchor="ctr" anchorCtr="0">
            <a:noAutofit/>
          </a:bodyPr>
          <a:lstStyle>
            <a:lvl1pPr marR="0"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00"/>
              <a:buFont typeface="Arial"/>
              <a:buNone/>
              <a:defRPr sz="1900" i="0" u="none" strike="noStrike" cap="none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9pPr>
          </a:lstStyle>
          <a:p>
            <a:endParaRPr/>
          </a:p>
        </p:txBody>
      </p:sp>
      <p:sp>
        <p:nvSpPr>
          <p:cNvPr id="76" name="Google Shape;76;p42"/>
          <p:cNvSpPr txBox="1">
            <a:spLocks noGrp="1"/>
          </p:cNvSpPr>
          <p:nvPr>
            <p:ph type="body" idx="1"/>
          </p:nvPr>
        </p:nvSpPr>
        <p:spPr>
          <a:xfrm>
            <a:off x="479319" y="1259850"/>
            <a:ext cx="8036100" cy="31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300" tIns="17150" rIns="34300" bIns="17150" anchor="t" anchorCtr="0">
            <a:noAutofit/>
          </a:bodyPr>
          <a:lstStyle>
            <a:lvl1pPr marL="457200" marR="0" lvl="0" indent="-3619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Raleway"/>
              <a:buChar char="•"/>
              <a:defRPr sz="2100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aleway"/>
              <a:buChar char="•"/>
              <a:defRPr sz="1800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Raleway"/>
              <a:buChar char="•"/>
              <a:defRPr sz="1500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111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Raleway"/>
              <a:buChar char="•"/>
              <a:defRPr sz="1300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111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Raleway"/>
              <a:buChar char="•"/>
              <a:defRPr sz="1300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111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Raleway"/>
              <a:buChar char="•"/>
              <a:defRPr sz="1300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marR="0" lvl="6" indent="-3111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Raleway"/>
              <a:buChar char="•"/>
              <a:defRPr sz="1300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marR="0" lvl="7" indent="-3111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Raleway"/>
              <a:buChar char="•"/>
              <a:defRPr sz="1300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marR="0" lvl="8" indent="-3111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Raleway"/>
              <a:buChar char="•"/>
              <a:defRPr sz="1300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0"/>
          <p:cNvSpPr txBox="1">
            <a:spLocks noGrp="1"/>
          </p:cNvSpPr>
          <p:nvPr>
            <p:ph type="body" idx="1"/>
          </p:nvPr>
        </p:nvSpPr>
        <p:spPr>
          <a:xfrm>
            <a:off x="628650" y="869212"/>
            <a:ext cx="7886700" cy="350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300" tIns="17150" rIns="34300" bIns="17150" anchor="t" anchorCtr="0">
            <a:noAutofit/>
          </a:bodyPr>
          <a:lstStyle>
            <a:lvl1pPr marL="457200" lvl="0" indent="-3619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455560"/>
              </a:buClr>
              <a:buSzPts val="2100"/>
              <a:buChar char="•"/>
              <a:defRPr>
                <a:solidFill>
                  <a:srgbClr val="455560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55560"/>
              </a:buClr>
              <a:buSzPts val="1800"/>
              <a:buChar char="•"/>
              <a:defRPr>
                <a:solidFill>
                  <a:srgbClr val="455560"/>
                </a:solidFill>
              </a:defRPr>
            </a:lvl2pPr>
            <a:lvl3pPr marL="1371600" lvl="2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55560"/>
              </a:buClr>
              <a:buSzPts val="1500"/>
              <a:buChar char="•"/>
              <a:defRPr>
                <a:solidFill>
                  <a:srgbClr val="455560"/>
                </a:solidFill>
              </a:defRPr>
            </a:lvl3pPr>
            <a:lvl4pPr marL="1828800" lvl="3" indent="-3111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55560"/>
              </a:buClr>
              <a:buSzPts val="1300"/>
              <a:buChar char="•"/>
              <a:defRPr>
                <a:solidFill>
                  <a:srgbClr val="455560"/>
                </a:solidFill>
              </a:defRPr>
            </a:lvl4pPr>
            <a:lvl5pPr marL="2286000" lvl="4" indent="-3111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55560"/>
              </a:buClr>
              <a:buSzPts val="1300"/>
              <a:buChar char="•"/>
              <a:defRPr>
                <a:solidFill>
                  <a:srgbClr val="455560"/>
                </a:solidFill>
              </a:defRPr>
            </a:lvl5pPr>
            <a:lvl6pPr marL="2743200" lvl="5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19" name="Google Shape;19;p30"/>
          <p:cNvSpPr/>
          <p:nvPr/>
        </p:nvSpPr>
        <p:spPr>
          <a:xfrm>
            <a:off x="0" y="0"/>
            <a:ext cx="9144000" cy="636000"/>
          </a:xfrm>
          <a:prstGeom prst="rect">
            <a:avLst/>
          </a:prstGeom>
          <a:solidFill>
            <a:srgbClr val="005595"/>
          </a:solidFill>
          <a:ln>
            <a:noFill/>
          </a:ln>
        </p:spPr>
        <p:txBody>
          <a:bodyPr spcFirstLastPara="1" wrap="square" lIns="34300" tIns="17150" rIns="34300" bIns="171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30"/>
          <p:cNvSpPr txBox="1">
            <a:spLocks noGrp="1"/>
          </p:cNvSpPr>
          <p:nvPr>
            <p:ph type="title"/>
          </p:nvPr>
        </p:nvSpPr>
        <p:spPr>
          <a:xfrm>
            <a:off x="628650" y="80575"/>
            <a:ext cx="7886700" cy="54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300" tIns="17150" rIns="34300" bIns="1715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Google Shape;22;p31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3" name="Google Shape;23;p31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1"/>
          <p:cNvSpPr txBox="1">
            <a:spLocks noGrp="1"/>
          </p:cNvSpPr>
          <p:nvPr>
            <p:ph type="body" idx="1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Google Shape;25;p31"/>
          <p:cNvSpPr txBox="1">
            <a:spLocks noGrp="1"/>
          </p:cNvSpPr>
          <p:nvPr>
            <p:ph type="body" idx="2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" name="Google Shape;26;p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2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300" tIns="17150" rIns="34300" bIns="1715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595"/>
              </a:buClr>
              <a:buSzPts val="3300"/>
              <a:buFont typeface="Arial"/>
              <a:buNone/>
              <a:defRPr sz="33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2"/>
          <p:cNvSpPr txBox="1">
            <a:spLocks noGrp="1"/>
          </p:cNvSpPr>
          <p:nvPr>
            <p:ph type="body" idx="1"/>
          </p:nvPr>
        </p:nvSpPr>
        <p:spPr>
          <a:xfrm>
            <a:off x="623888" y="3442098"/>
            <a:ext cx="7886700" cy="5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300" tIns="17150" rIns="34300" bIns="1715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455560"/>
              </a:buClr>
              <a:buSzPts val="1800"/>
              <a:buNone/>
              <a:defRPr sz="1800">
                <a:solidFill>
                  <a:srgbClr val="455560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B4B7BA"/>
              </a:buClr>
              <a:buSzPts val="1500"/>
              <a:buNone/>
              <a:defRPr sz="1500">
                <a:solidFill>
                  <a:srgbClr val="B4B7BA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B4B7BA"/>
              </a:buClr>
              <a:buSzPts val="1300"/>
              <a:buNone/>
              <a:defRPr sz="1300">
                <a:solidFill>
                  <a:srgbClr val="B4B7BA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B4B7BA"/>
              </a:buClr>
              <a:buSzPts val="1200"/>
              <a:buNone/>
              <a:defRPr sz="1200">
                <a:solidFill>
                  <a:srgbClr val="B4B7BA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B4B7BA"/>
              </a:buClr>
              <a:buSzPts val="1200"/>
              <a:buNone/>
              <a:defRPr sz="1200">
                <a:solidFill>
                  <a:srgbClr val="B4B7BA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B4B7BA"/>
              </a:buClr>
              <a:buSzPts val="1200"/>
              <a:buNone/>
              <a:defRPr sz="1200">
                <a:solidFill>
                  <a:srgbClr val="B4B7BA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B4B7BA"/>
              </a:buClr>
              <a:buSzPts val="1200"/>
              <a:buNone/>
              <a:defRPr sz="1200">
                <a:solidFill>
                  <a:srgbClr val="B4B7BA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B4B7BA"/>
              </a:buClr>
              <a:buSzPts val="1200"/>
              <a:buNone/>
              <a:defRPr sz="1200">
                <a:solidFill>
                  <a:srgbClr val="B4B7BA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B4B7BA"/>
              </a:buClr>
              <a:buSzPts val="1200"/>
              <a:buNone/>
              <a:defRPr sz="1200">
                <a:solidFill>
                  <a:srgbClr val="B4B7BA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3"/>
          <p:cNvSpPr txBox="1">
            <a:spLocks noGrp="1"/>
          </p:cNvSpPr>
          <p:nvPr>
            <p:ph type="body" idx="1"/>
          </p:nvPr>
        </p:nvSpPr>
        <p:spPr>
          <a:xfrm>
            <a:off x="629841" y="936678"/>
            <a:ext cx="38682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300" tIns="17150" rIns="34300" bIns="1715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455560"/>
              </a:buClr>
              <a:buSzPts val="1800"/>
              <a:buNone/>
              <a:defRPr sz="1800" b="1">
                <a:solidFill>
                  <a:srgbClr val="455560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55560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55560"/>
              </a:buClr>
              <a:buSzPts val="1300"/>
              <a:buNone/>
              <a:defRPr sz="13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55560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55560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32" name="Google Shape;32;p33"/>
          <p:cNvSpPr txBox="1">
            <a:spLocks noGrp="1"/>
          </p:cNvSpPr>
          <p:nvPr>
            <p:ph type="body" idx="2"/>
          </p:nvPr>
        </p:nvSpPr>
        <p:spPr>
          <a:xfrm>
            <a:off x="629841" y="1554612"/>
            <a:ext cx="3868200" cy="27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300" tIns="17150" rIns="34300" bIns="17150" anchor="t" anchorCtr="0">
            <a:noAutofit/>
          </a:bodyPr>
          <a:lstStyle>
            <a:lvl1pPr marL="457200" lvl="0" indent="-3619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455560"/>
              </a:buClr>
              <a:buSzPts val="2100"/>
              <a:buChar char="•"/>
              <a:defRPr>
                <a:solidFill>
                  <a:srgbClr val="455560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55560"/>
              </a:buClr>
              <a:buSzPts val="1800"/>
              <a:buChar char="•"/>
              <a:defRPr>
                <a:solidFill>
                  <a:srgbClr val="455560"/>
                </a:solidFill>
              </a:defRPr>
            </a:lvl2pPr>
            <a:lvl3pPr marL="1371600" lvl="2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55560"/>
              </a:buClr>
              <a:buSzPts val="1500"/>
              <a:buChar char="•"/>
              <a:defRPr>
                <a:solidFill>
                  <a:srgbClr val="455560"/>
                </a:solidFill>
              </a:defRPr>
            </a:lvl3pPr>
            <a:lvl4pPr marL="1828800" lvl="3" indent="-3111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55560"/>
              </a:buClr>
              <a:buSzPts val="1300"/>
              <a:buChar char="•"/>
              <a:defRPr>
                <a:solidFill>
                  <a:srgbClr val="455560"/>
                </a:solidFill>
              </a:defRPr>
            </a:lvl4pPr>
            <a:lvl5pPr marL="2286000" lvl="4" indent="-3111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55560"/>
              </a:buClr>
              <a:buSzPts val="1300"/>
              <a:buChar char="•"/>
              <a:defRPr>
                <a:solidFill>
                  <a:srgbClr val="455560"/>
                </a:solidFill>
              </a:defRPr>
            </a:lvl5pPr>
            <a:lvl6pPr marL="2743200" lvl="5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33"/>
          <p:cNvSpPr txBox="1">
            <a:spLocks noGrp="1"/>
          </p:cNvSpPr>
          <p:nvPr>
            <p:ph type="body" idx="3"/>
          </p:nvPr>
        </p:nvSpPr>
        <p:spPr>
          <a:xfrm>
            <a:off x="4629150" y="936678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300" tIns="17150" rIns="34300" bIns="1715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455560"/>
              </a:buClr>
              <a:buSzPts val="1800"/>
              <a:buNone/>
              <a:defRPr sz="1800" b="1">
                <a:solidFill>
                  <a:srgbClr val="455560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55560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55560"/>
              </a:buClr>
              <a:buSzPts val="1300"/>
              <a:buNone/>
              <a:defRPr sz="13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55560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55560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34" name="Google Shape;34;p33"/>
          <p:cNvSpPr txBox="1">
            <a:spLocks noGrp="1"/>
          </p:cNvSpPr>
          <p:nvPr>
            <p:ph type="body" idx="4"/>
          </p:nvPr>
        </p:nvSpPr>
        <p:spPr>
          <a:xfrm>
            <a:off x="4629150" y="1554612"/>
            <a:ext cx="3887400" cy="27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300" tIns="17150" rIns="34300" bIns="17150" anchor="t" anchorCtr="0">
            <a:noAutofit/>
          </a:bodyPr>
          <a:lstStyle>
            <a:lvl1pPr marL="457200" lvl="0" indent="-3619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455560"/>
              </a:buClr>
              <a:buSzPts val="2100"/>
              <a:buChar char="•"/>
              <a:defRPr>
                <a:solidFill>
                  <a:srgbClr val="455560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55560"/>
              </a:buClr>
              <a:buSzPts val="1800"/>
              <a:buChar char="•"/>
              <a:defRPr>
                <a:solidFill>
                  <a:srgbClr val="455560"/>
                </a:solidFill>
              </a:defRPr>
            </a:lvl2pPr>
            <a:lvl3pPr marL="1371600" lvl="2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55560"/>
              </a:buClr>
              <a:buSzPts val="1500"/>
              <a:buChar char="•"/>
              <a:defRPr>
                <a:solidFill>
                  <a:srgbClr val="455560"/>
                </a:solidFill>
              </a:defRPr>
            </a:lvl3pPr>
            <a:lvl4pPr marL="1828800" lvl="3" indent="-3111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55560"/>
              </a:buClr>
              <a:buSzPts val="1300"/>
              <a:buChar char="•"/>
              <a:defRPr>
                <a:solidFill>
                  <a:srgbClr val="455560"/>
                </a:solidFill>
              </a:defRPr>
            </a:lvl4pPr>
            <a:lvl5pPr marL="2286000" lvl="4" indent="-3111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55560"/>
              </a:buClr>
              <a:buSzPts val="1300"/>
              <a:buChar char="•"/>
              <a:defRPr>
                <a:solidFill>
                  <a:srgbClr val="455560"/>
                </a:solidFill>
              </a:defRPr>
            </a:lvl5pPr>
            <a:lvl6pPr marL="2743200" lvl="5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33"/>
          <p:cNvSpPr/>
          <p:nvPr/>
        </p:nvSpPr>
        <p:spPr>
          <a:xfrm>
            <a:off x="0" y="0"/>
            <a:ext cx="9144000" cy="636000"/>
          </a:xfrm>
          <a:prstGeom prst="rect">
            <a:avLst/>
          </a:prstGeom>
          <a:solidFill>
            <a:srgbClr val="005595"/>
          </a:solidFill>
          <a:ln>
            <a:noFill/>
          </a:ln>
        </p:spPr>
        <p:txBody>
          <a:bodyPr spcFirstLastPara="1" wrap="square" lIns="34300" tIns="17150" rIns="34300" bIns="171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33"/>
          <p:cNvSpPr txBox="1">
            <a:spLocks noGrp="1"/>
          </p:cNvSpPr>
          <p:nvPr>
            <p:ph type="title"/>
          </p:nvPr>
        </p:nvSpPr>
        <p:spPr>
          <a:xfrm>
            <a:off x="628650" y="80575"/>
            <a:ext cx="7886700" cy="54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300" tIns="17150" rIns="34300" bIns="1715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4"/>
          <p:cNvSpPr/>
          <p:nvPr/>
        </p:nvSpPr>
        <p:spPr>
          <a:xfrm>
            <a:off x="0" y="0"/>
            <a:ext cx="9144000" cy="636000"/>
          </a:xfrm>
          <a:prstGeom prst="rect">
            <a:avLst/>
          </a:prstGeom>
          <a:solidFill>
            <a:srgbClr val="005595"/>
          </a:solidFill>
          <a:ln>
            <a:noFill/>
          </a:ln>
        </p:spPr>
        <p:txBody>
          <a:bodyPr spcFirstLastPara="1" wrap="square" lIns="34300" tIns="17150" rIns="34300" bIns="171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34"/>
          <p:cNvSpPr txBox="1">
            <a:spLocks noGrp="1"/>
          </p:cNvSpPr>
          <p:nvPr>
            <p:ph type="title"/>
          </p:nvPr>
        </p:nvSpPr>
        <p:spPr>
          <a:xfrm>
            <a:off x="628650" y="80575"/>
            <a:ext cx="7886700" cy="54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300" tIns="17150" rIns="34300" bIns="1715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5"/>
          <p:cNvSpPr txBox="1">
            <a:spLocks noGrp="1"/>
          </p:cNvSpPr>
          <p:nvPr>
            <p:ph type="ftr" idx="11"/>
          </p:nvPr>
        </p:nvSpPr>
        <p:spPr>
          <a:xfrm>
            <a:off x="5429637" y="4728445"/>
            <a:ext cx="3085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300" tIns="17150" rIns="34300" bIns="1715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1200" b="0" i="0" u="none" strike="noStrike" cap="none">
                <a:solidFill>
                  <a:srgbClr val="B4B7B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out Us">
  <p:cSld name="About U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36"/>
          <p:cNvSpPr>
            <a:spLocks noGrp="1"/>
          </p:cNvSpPr>
          <p:nvPr>
            <p:ph type="pic" idx="2"/>
          </p:nvPr>
        </p:nvSpPr>
        <p:spPr>
          <a:xfrm>
            <a:off x="5110018" y="1108293"/>
            <a:ext cx="3220500" cy="3221400"/>
          </a:xfrm>
          <a:prstGeom prst="rect">
            <a:avLst/>
          </a:prstGeom>
          <a:noFill/>
          <a:ln>
            <a:noFill/>
          </a:ln>
        </p:spPr>
      </p:sp>
      <p:sp>
        <p:nvSpPr>
          <p:cNvPr id="44" name="Google Shape;44;p36"/>
          <p:cNvSpPr/>
          <p:nvPr/>
        </p:nvSpPr>
        <p:spPr>
          <a:xfrm>
            <a:off x="0" y="0"/>
            <a:ext cx="9144000" cy="636000"/>
          </a:xfrm>
          <a:prstGeom prst="rect">
            <a:avLst/>
          </a:prstGeom>
          <a:solidFill>
            <a:srgbClr val="005595"/>
          </a:solidFill>
          <a:ln>
            <a:noFill/>
          </a:ln>
        </p:spPr>
        <p:txBody>
          <a:bodyPr spcFirstLastPara="1" wrap="square" lIns="34300" tIns="17150" rIns="34300" bIns="171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45;p36"/>
          <p:cNvSpPr txBox="1">
            <a:spLocks noGrp="1"/>
          </p:cNvSpPr>
          <p:nvPr>
            <p:ph type="title"/>
          </p:nvPr>
        </p:nvSpPr>
        <p:spPr>
          <a:xfrm>
            <a:off x="628650" y="80575"/>
            <a:ext cx="7886700" cy="54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300" tIns="17150" rIns="34300" bIns="1715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36"/>
          <p:cNvSpPr txBox="1">
            <a:spLocks noGrp="1"/>
          </p:cNvSpPr>
          <p:nvPr>
            <p:ph type="ftr" idx="11"/>
          </p:nvPr>
        </p:nvSpPr>
        <p:spPr>
          <a:xfrm>
            <a:off x="5429637" y="4728445"/>
            <a:ext cx="3085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300" tIns="17150" rIns="34300" bIns="1715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1200" b="0" i="0" u="none" strike="noStrike" cap="none">
                <a:solidFill>
                  <a:srgbClr val="B4B7B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8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54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300" tIns="17150" rIns="34300" bIns="1715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595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8"/>
          <p:cNvSpPr txBox="1">
            <a:spLocks noGrp="1"/>
          </p:cNvSpPr>
          <p:nvPr>
            <p:ph type="body" idx="1"/>
          </p:nvPr>
        </p:nvSpPr>
        <p:spPr>
          <a:xfrm>
            <a:off x="628650" y="986857"/>
            <a:ext cx="7886700" cy="339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300" tIns="17150" rIns="34300" bIns="17150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455560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45556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5556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45556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5556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45556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55560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rgbClr val="45556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55560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rgbClr val="45556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8" name="Google Shape;8;p28"/>
          <p:cNvCxnSpPr/>
          <p:nvPr/>
        </p:nvCxnSpPr>
        <p:spPr>
          <a:xfrm>
            <a:off x="0" y="4603366"/>
            <a:ext cx="9144000" cy="0"/>
          </a:xfrm>
          <a:prstGeom prst="straightConnector1">
            <a:avLst/>
          </a:prstGeom>
          <a:noFill/>
          <a:ln w="25400" cap="flat" cmpd="sng">
            <a:solidFill>
              <a:srgbClr val="00AFDB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9" name="Google Shape;9;p28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691011" y="4701313"/>
            <a:ext cx="1234440" cy="3429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8"/>
          <p:cNvSpPr/>
          <p:nvPr/>
        </p:nvSpPr>
        <p:spPr>
          <a:xfrm>
            <a:off x="0" y="1369219"/>
            <a:ext cx="224400" cy="255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34300" tIns="17150" rIns="34300" bIns="171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28"/>
          <p:cNvSpPr/>
          <p:nvPr/>
        </p:nvSpPr>
        <p:spPr>
          <a:xfrm>
            <a:off x="0" y="1831614"/>
            <a:ext cx="224400" cy="255600"/>
          </a:xfrm>
          <a:prstGeom prst="rect">
            <a:avLst/>
          </a:prstGeom>
          <a:solidFill>
            <a:srgbClr val="00AFDB"/>
          </a:solidFill>
          <a:ln>
            <a:noFill/>
          </a:ln>
        </p:spPr>
        <p:txBody>
          <a:bodyPr spcFirstLastPara="1" wrap="square" lIns="34300" tIns="17150" rIns="34300" bIns="171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28"/>
          <p:cNvSpPr/>
          <p:nvPr/>
        </p:nvSpPr>
        <p:spPr>
          <a:xfrm>
            <a:off x="0" y="2280198"/>
            <a:ext cx="224400" cy="255600"/>
          </a:xfrm>
          <a:prstGeom prst="rect">
            <a:avLst/>
          </a:prstGeom>
          <a:solidFill>
            <a:srgbClr val="C1D82F"/>
          </a:solidFill>
          <a:ln>
            <a:noFill/>
          </a:ln>
        </p:spPr>
        <p:txBody>
          <a:bodyPr spcFirstLastPara="1" wrap="square" lIns="34300" tIns="17150" rIns="34300" bIns="171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" name="Google Shape;13;p28"/>
          <p:cNvCxnSpPr/>
          <p:nvPr/>
        </p:nvCxnSpPr>
        <p:spPr>
          <a:xfrm>
            <a:off x="2105795" y="4701313"/>
            <a:ext cx="0" cy="339600"/>
          </a:xfrm>
          <a:prstGeom prst="straightConnector1">
            <a:avLst/>
          </a:prstGeom>
          <a:noFill/>
          <a:ln w="9525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4" name="Google Shape;14;p28"/>
          <p:cNvSpPr txBox="1"/>
          <p:nvPr/>
        </p:nvSpPr>
        <p:spPr>
          <a:xfrm>
            <a:off x="2273301" y="4767263"/>
            <a:ext cx="6242100" cy="19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300" tIns="17150" rIns="34300" bIns="171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rPr>
              <a:t>www.wcpss.net                                                                                                                                </a:t>
            </a:r>
            <a:fld id="{00000000-1234-1234-1234-123412341234}" type="slidenum">
              <a:rPr lang="en-US" sz="1100" b="0" i="0" u="none" strike="noStrike" cap="non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r>
              <a:rPr lang="en-US" sz="1100" b="0" i="0" u="none" strike="noStrike" cap="none" dirty="0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rPr>
              <a:t>       </a:t>
            </a:r>
            <a:endParaRPr sz="1100" b="0" i="0" u="none" strike="noStrike" cap="none" dirty="0">
              <a:solidFill>
                <a:srgbClr val="005595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"/>
          <p:cNvSpPr txBox="1">
            <a:spLocks noGrp="1"/>
          </p:cNvSpPr>
          <p:nvPr>
            <p:ph type="title"/>
          </p:nvPr>
        </p:nvSpPr>
        <p:spPr>
          <a:xfrm>
            <a:off x="473075" y="467525"/>
            <a:ext cx="5214600" cy="18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300" tIns="17150" rIns="34300" bIns="17150" anchor="ctr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5595"/>
              </a:buClr>
              <a:buSzPts val="3300"/>
              <a:buFont typeface="Arial"/>
              <a:buNone/>
            </a:pPr>
            <a:endParaRPr dirty="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5595"/>
              </a:buClr>
              <a:buSzPts val="3300"/>
              <a:buFont typeface="Arial"/>
              <a:buNone/>
            </a:pPr>
            <a:endParaRPr dirty="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5595"/>
              </a:buClr>
              <a:buSzPts val="3300"/>
              <a:buFont typeface="Arial"/>
              <a:buNone/>
            </a:pPr>
            <a:endParaRPr sz="30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300"/>
              <a:buFont typeface="Arial"/>
              <a:buNone/>
            </a:pPr>
            <a:r>
              <a:rPr lang="en-US" sz="3000" dirty="0">
                <a:solidFill>
                  <a:schemeClr val="accent4"/>
                </a:solidFill>
              </a:rPr>
              <a:t>Magnet Schools Assistance Program Grant 2022: </a:t>
            </a:r>
            <a:br>
              <a:rPr lang="en-US" sz="3000" dirty="0">
                <a:solidFill>
                  <a:schemeClr val="accent4"/>
                </a:solidFill>
              </a:rPr>
            </a:br>
            <a:r>
              <a:rPr lang="en-US" sz="2400" dirty="0">
                <a:solidFill>
                  <a:schemeClr val="accent4"/>
                </a:solidFill>
              </a:rPr>
              <a:t>Recommended Schools &amp; Theme Ideas</a:t>
            </a:r>
            <a:endParaRPr sz="2400" dirty="0">
              <a:solidFill>
                <a:schemeClr val="accent4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300"/>
              <a:buFont typeface="Arial"/>
              <a:buNone/>
            </a:pPr>
            <a:endParaRPr sz="2400" dirty="0">
              <a:solidFill>
                <a:schemeClr val="accent4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5595"/>
              </a:buClr>
              <a:buSzPts val="3300"/>
              <a:buFont typeface="Arial"/>
              <a:buNone/>
            </a:pPr>
            <a:endParaRPr sz="3000" dirty="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5595"/>
              </a:buClr>
              <a:buSzPts val="3300"/>
              <a:buFont typeface="Arial"/>
              <a:buNone/>
            </a:pPr>
            <a:br>
              <a:rPr lang="en-US" sz="3000" dirty="0"/>
            </a:br>
            <a:endParaRPr sz="3000" b="1" dirty="0"/>
          </a:p>
        </p:txBody>
      </p:sp>
      <p:sp>
        <p:nvSpPr>
          <p:cNvPr id="82" name="Google Shape;82;p1"/>
          <p:cNvSpPr txBox="1">
            <a:spLocks noGrp="1"/>
          </p:cNvSpPr>
          <p:nvPr>
            <p:ph type="body" idx="4294967295"/>
          </p:nvPr>
        </p:nvSpPr>
        <p:spPr>
          <a:xfrm>
            <a:off x="473075" y="2742350"/>
            <a:ext cx="8382000" cy="15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300" tIns="17150" rIns="34300" bIns="171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55560"/>
              </a:buClr>
              <a:buSzPts val="1700"/>
              <a:buNone/>
            </a:pPr>
            <a:r>
              <a:rPr lang="en-US" sz="1600" dirty="0">
                <a:solidFill>
                  <a:schemeClr val="accent4"/>
                </a:solidFill>
              </a:rPr>
              <a:t>Glenn Carrozza, Assistant Superintendent School Choice, Planning &amp; Assignment</a:t>
            </a:r>
            <a:endParaRPr sz="1600" dirty="0">
              <a:solidFill>
                <a:schemeClr val="accent4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55560"/>
              </a:buClr>
              <a:buSzPts val="1700"/>
              <a:buNone/>
            </a:pPr>
            <a:r>
              <a:rPr lang="en-US" sz="1600" dirty="0">
                <a:solidFill>
                  <a:schemeClr val="accent4"/>
                </a:solidFill>
              </a:rPr>
              <a:t>Dr. Kimberly Lane, Senior Director, Magnet &amp; Curriculum Enhancement</a:t>
            </a:r>
            <a:endParaRPr sz="1600" dirty="0">
              <a:solidFill>
                <a:schemeClr val="accent4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55560"/>
              </a:buClr>
              <a:buSzPts val="1700"/>
              <a:buNone/>
            </a:pPr>
            <a:r>
              <a:rPr lang="en-US" sz="1600" dirty="0">
                <a:solidFill>
                  <a:schemeClr val="accent4"/>
                </a:solidFill>
              </a:rPr>
              <a:t>Dr. Lisa Thompson, Director, Magnet Themes and Curriculum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55560"/>
              </a:buClr>
              <a:buSzPts val="1700"/>
              <a:buNone/>
            </a:pPr>
            <a:r>
              <a:rPr lang="en-US" sz="1600" dirty="0">
                <a:solidFill>
                  <a:schemeClr val="accent4"/>
                </a:solidFill>
              </a:rPr>
              <a:t>Joshua Hunter, Senior Administrator, Magnet Curriculum Support &amp; Outreach </a:t>
            </a:r>
            <a:br>
              <a:rPr lang="en-US" sz="1600" dirty="0">
                <a:solidFill>
                  <a:schemeClr val="accent4"/>
                </a:solidFill>
              </a:rPr>
            </a:br>
            <a:endParaRPr sz="1700" dirty="0">
              <a:solidFill>
                <a:schemeClr val="accent4"/>
              </a:solidFill>
            </a:endParaRPr>
          </a:p>
          <a:p>
            <a:pPr marL="0" lvl="0" indent="0" algn="l" rtl="0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rgbClr val="455560"/>
              </a:buClr>
              <a:buSzPts val="1700"/>
              <a:buNone/>
            </a:pPr>
            <a:r>
              <a:rPr lang="en-US" sz="1800" dirty="0">
                <a:solidFill>
                  <a:srgbClr val="005595"/>
                </a:solidFill>
              </a:rPr>
              <a:t>May 3, 2022</a:t>
            </a:r>
            <a:endParaRPr sz="1800" dirty="0">
              <a:solidFill>
                <a:srgbClr val="005595"/>
              </a:solidFill>
            </a:endParaRPr>
          </a:p>
          <a:p>
            <a:pPr marL="0" lvl="0" indent="0" algn="l" rtl="0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rgbClr val="455560"/>
              </a:buClr>
              <a:buSzPts val="1700"/>
              <a:buNone/>
            </a:pPr>
            <a:endParaRPr sz="1700" dirty="0"/>
          </a:p>
        </p:txBody>
      </p:sp>
      <p:pic>
        <p:nvPicPr>
          <p:cNvPr id="83" name="Google Shape;83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50547" y="207573"/>
            <a:ext cx="3091870" cy="19381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10108a8db9a_0_12"/>
          <p:cNvSpPr txBox="1">
            <a:spLocks noGrp="1"/>
          </p:cNvSpPr>
          <p:nvPr>
            <p:ph type="title"/>
          </p:nvPr>
        </p:nvSpPr>
        <p:spPr>
          <a:xfrm>
            <a:off x="628650" y="99759"/>
            <a:ext cx="7886700" cy="4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Font typeface="Libre Franklin"/>
              <a:buNone/>
            </a:pPr>
            <a:r>
              <a:rPr lang="en-US" sz="3000" dirty="0"/>
              <a:t>MSA Merit Schools of Distinction</a:t>
            </a:r>
            <a:endParaRPr sz="30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24AAF55-A421-478F-93B4-76D4AB81EC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916713"/>
            <a:ext cx="7886700" cy="3704447"/>
          </a:xfrm>
        </p:spPr>
        <p:txBody>
          <a:bodyPr/>
          <a:lstStyle/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dirty="0">
                <a:solidFill>
                  <a:schemeClr val="accent4"/>
                </a:solidFill>
                <a:effectLst/>
                <a:latin typeface="Arial" panose="020B0604020202020204" pitchFamily="34" charset="0"/>
              </a:rPr>
              <a:t>Oberlin Global Studies and Language Immersion Magnet Middle</a:t>
            </a:r>
          </a:p>
          <a:p>
            <a:pPr marL="0" indent="0" rtl="0">
              <a:spcBef>
                <a:spcPts val="555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accent4"/>
                </a:solidFill>
                <a:latin typeface="Arial" panose="020B0604020202020204" pitchFamily="34" charset="0"/>
              </a:rPr>
              <a:t>Poe Gifted &amp; Talented/AIG Basics Magnet Elementary</a:t>
            </a:r>
          </a:p>
          <a:p>
            <a:pPr marL="0" indent="0" rtl="0">
              <a:spcBef>
                <a:spcPts val="555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accent4"/>
                </a:solidFill>
                <a:latin typeface="Arial" panose="020B0604020202020204" pitchFamily="34" charset="0"/>
              </a:rPr>
              <a:t>Powell Center for Play and Ingenuity Magnet Elementary</a:t>
            </a:r>
          </a:p>
          <a:p>
            <a:pPr marL="0" indent="0" rtl="0">
              <a:spcBef>
                <a:spcPts val="555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accent4"/>
                </a:solidFill>
                <a:latin typeface="Arial" panose="020B0604020202020204" pitchFamily="34" charset="0"/>
              </a:rPr>
              <a:t>Reedy Creek Magnet Middle School Center for the Digital Sciences</a:t>
            </a:r>
          </a:p>
          <a:p>
            <a:pPr marL="0" indent="0" rtl="0">
              <a:spcBef>
                <a:spcPts val="555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accent4"/>
                </a:solidFill>
                <a:latin typeface="Arial" panose="020B0604020202020204" pitchFamily="34" charset="0"/>
              </a:rPr>
              <a:t>Stough Mandarin Language Immersion Magnet Elementary</a:t>
            </a:r>
          </a:p>
          <a:p>
            <a:pPr marL="0" indent="0" rtl="0">
              <a:spcBef>
                <a:spcPts val="555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accent4"/>
                </a:solidFill>
                <a:latin typeface="Arial" panose="020B0604020202020204" pitchFamily="34" charset="0"/>
              </a:rPr>
              <a:t>Underwood Gifted &amp; Talented Magnet Elementary</a:t>
            </a:r>
          </a:p>
          <a:p>
            <a:pPr marL="0" indent="0" rtl="0">
              <a:spcBef>
                <a:spcPts val="555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accent4"/>
                </a:solidFill>
                <a:latin typeface="Arial" panose="020B0604020202020204" pitchFamily="34" charset="0"/>
              </a:rPr>
              <a:t>Vernon Malone College and Career Academy</a:t>
            </a:r>
          </a:p>
          <a:p>
            <a:pPr marL="0" indent="0" rtl="0">
              <a:spcBef>
                <a:spcPts val="555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accent4"/>
                </a:solidFill>
                <a:latin typeface="Arial" panose="020B0604020202020204" pitchFamily="34" charset="0"/>
              </a:rPr>
              <a:t>Wake Early College of Health &amp; Sciences</a:t>
            </a:r>
          </a:p>
          <a:p>
            <a:pPr marL="0" indent="0" rtl="0">
              <a:spcBef>
                <a:spcPts val="555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accent4"/>
                </a:solidFill>
                <a:latin typeface="Arial" panose="020B0604020202020204" pitchFamily="34" charset="0"/>
              </a:rPr>
              <a:t>Wake STEM Early College High</a:t>
            </a:r>
          </a:p>
          <a:p>
            <a:pPr marL="0" indent="0" rtl="0">
              <a:spcBef>
                <a:spcPts val="555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accent4"/>
                </a:solidFill>
                <a:latin typeface="Arial" panose="020B0604020202020204" pitchFamily="34" charset="0"/>
              </a:rPr>
              <a:t>Wake Young Women’s Leadership Academy </a:t>
            </a:r>
          </a:p>
        </p:txBody>
      </p:sp>
    </p:spTree>
    <p:extLst>
      <p:ext uri="{BB962C8B-B14F-4D97-AF65-F5344CB8AC3E}">
        <p14:creationId xmlns:p14="http://schemas.microsoft.com/office/powerpoint/2010/main" val="41494819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10108a8db9a_0_12"/>
          <p:cNvSpPr txBox="1">
            <a:spLocks noGrp="1"/>
          </p:cNvSpPr>
          <p:nvPr>
            <p:ph type="title"/>
          </p:nvPr>
        </p:nvSpPr>
        <p:spPr>
          <a:xfrm>
            <a:off x="628650" y="109591"/>
            <a:ext cx="7886700" cy="4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Font typeface="Libre Franklin"/>
              <a:buNone/>
            </a:pPr>
            <a:r>
              <a:rPr lang="en-US" sz="3000" dirty="0"/>
              <a:t>MSA Merit Schools of Distinction</a:t>
            </a:r>
            <a:endParaRPr sz="30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24AAF55-A421-478F-93B4-76D4AB81EC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49" y="670907"/>
            <a:ext cx="7886700" cy="3704447"/>
          </a:xfrm>
        </p:spPr>
        <p:txBody>
          <a:bodyPr/>
          <a:lstStyle/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dirty="0">
                <a:solidFill>
                  <a:srgbClr val="005595"/>
                </a:solidFill>
                <a:effectLst/>
                <a:latin typeface="Arial" panose="020B0604020202020204" pitchFamily="34" charset="0"/>
              </a:rPr>
              <a:t>					</a:t>
            </a:r>
            <a:endParaRPr lang="en-US" b="0" dirty="0">
              <a:effectLst/>
            </a:endParaRPr>
          </a:p>
          <a:p>
            <a:pPr marL="0" indent="0" rtl="0">
              <a:spcBef>
                <a:spcPts val="555"/>
              </a:spcBef>
              <a:spcAft>
                <a:spcPts val="0"/>
              </a:spcAft>
              <a:buNone/>
            </a:pPr>
            <a:r>
              <a:rPr lang="en-US" sz="1800" b="0" i="0" u="none" strike="noStrike" dirty="0">
                <a:solidFill>
                  <a:schemeClr val="accent4"/>
                </a:solidFill>
                <a:effectLst/>
                <a:latin typeface="Arial" panose="020B0604020202020204" pitchFamily="34" charset="0"/>
              </a:rPr>
              <a:t>Washington Gifted and Talented Magnet Elementary</a:t>
            </a:r>
          </a:p>
          <a:p>
            <a:pPr marL="0" indent="0" rtl="0">
              <a:spcBef>
                <a:spcPts val="555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accent4"/>
                </a:solidFill>
                <a:latin typeface="Arial" panose="020B0604020202020204" pitchFamily="34" charset="0"/>
              </a:rPr>
              <a:t>Wendell Creative Arts &amp; Science Magnet Elementary</a:t>
            </a:r>
          </a:p>
          <a:p>
            <a:pPr marL="0" indent="0" rtl="0">
              <a:spcBef>
                <a:spcPts val="555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accent4"/>
                </a:solidFill>
                <a:latin typeface="Arial" panose="020B0604020202020204" pitchFamily="34" charset="0"/>
              </a:rPr>
              <a:t>West Millbrook International Baccalaureate MYP Magnet Middle</a:t>
            </a:r>
          </a:p>
          <a:p>
            <a:pPr marL="0" indent="0" rtl="0">
              <a:spcBef>
                <a:spcPts val="555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accent4"/>
                </a:solidFill>
                <a:latin typeface="Arial" panose="020B0604020202020204" pitchFamily="34" charset="0"/>
              </a:rPr>
              <a:t>Wiley International Studies Magnet Elementary</a:t>
            </a:r>
          </a:p>
          <a:p>
            <a:pPr marL="0" indent="0" rtl="0">
              <a:spcBef>
                <a:spcPts val="555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accent4"/>
                </a:solidFill>
                <a:latin typeface="Arial" panose="020B0604020202020204" pitchFamily="34" charset="0"/>
              </a:rPr>
              <a:t>Zebulon Gifted &amp; Talented Magnet Elementary</a:t>
            </a:r>
          </a:p>
          <a:p>
            <a:pPr marL="0" indent="0" rtl="0">
              <a:spcBef>
                <a:spcPts val="555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accent4"/>
                </a:solidFill>
                <a:latin typeface="Arial" panose="020B0604020202020204" pitchFamily="34" charset="0"/>
              </a:rPr>
              <a:t>Zebulon Gifted &amp; Talented Magnet Middle</a:t>
            </a:r>
          </a:p>
        </p:txBody>
      </p:sp>
    </p:spTree>
    <p:extLst>
      <p:ext uri="{BB962C8B-B14F-4D97-AF65-F5344CB8AC3E}">
        <p14:creationId xmlns:p14="http://schemas.microsoft.com/office/powerpoint/2010/main" val="18760505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10108a8db9a_0_12"/>
          <p:cNvSpPr txBox="1">
            <a:spLocks noGrp="1"/>
          </p:cNvSpPr>
          <p:nvPr>
            <p:ph type="title"/>
          </p:nvPr>
        </p:nvSpPr>
        <p:spPr>
          <a:xfrm>
            <a:off x="628650" y="99759"/>
            <a:ext cx="7886700" cy="4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Font typeface="Libre Franklin"/>
              <a:buNone/>
            </a:pPr>
            <a:r>
              <a:rPr lang="en-US" sz="3000" dirty="0"/>
              <a:t>MSA Certified &amp; Demonstration Schools</a:t>
            </a:r>
            <a:endParaRPr sz="30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24AAF55-A421-478F-93B4-76D4AB81EC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49" y="670907"/>
            <a:ext cx="6194937" cy="1900843"/>
          </a:xfrm>
        </p:spPr>
        <p:txBody>
          <a:bodyPr/>
          <a:lstStyle/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dirty="0">
                <a:solidFill>
                  <a:srgbClr val="005595"/>
                </a:solidFill>
                <a:effectLst/>
                <a:latin typeface="Arial" panose="020B0604020202020204" pitchFamily="34" charset="0"/>
              </a:rPr>
              <a:t>					</a:t>
            </a:r>
            <a:endParaRPr lang="en-US" b="0" dirty="0">
              <a:effectLst/>
            </a:endParaRPr>
          </a:p>
          <a:p>
            <a:pPr marL="0" indent="0" rtl="0">
              <a:spcBef>
                <a:spcPts val="555"/>
              </a:spcBef>
              <a:spcAft>
                <a:spcPts val="0"/>
              </a:spcAft>
              <a:buNone/>
            </a:pPr>
            <a:r>
              <a:rPr lang="en-US" sz="1800" b="1" i="0" u="none" strike="noStrike" dirty="0">
                <a:solidFill>
                  <a:schemeClr val="accent4"/>
                </a:solidFill>
                <a:effectLst/>
                <a:latin typeface="Arial" panose="020B0604020202020204" pitchFamily="34" charset="0"/>
              </a:rPr>
              <a:t>CERTIFIED 2020</a:t>
            </a:r>
            <a:r>
              <a:rPr lang="en-US" sz="1800" b="0" i="0" u="none" strike="noStrike" dirty="0">
                <a:solidFill>
                  <a:srgbClr val="455560"/>
                </a:solidFill>
                <a:effectLst/>
                <a:latin typeface="Arial" panose="020B0604020202020204" pitchFamily="34" charset="0"/>
              </a:rPr>
              <a:t>					</a:t>
            </a:r>
            <a:endParaRPr lang="en-US" b="0" dirty="0">
              <a:effectLst/>
            </a:endParaRPr>
          </a:p>
          <a:p>
            <a:pPr marL="0" indent="0" rtl="0">
              <a:spcBef>
                <a:spcPts val="555"/>
              </a:spcBef>
              <a:spcAft>
                <a:spcPts val="0"/>
              </a:spcAft>
              <a:buNone/>
            </a:pPr>
            <a:r>
              <a:rPr lang="en-US" sz="1800" b="0" i="0" u="none" strike="noStrike" dirty="0">
                <a:solidFill>
                  <a:srgbClr val="455560"/>
                </a:solidFill>
                <a:effectLst/>
                <a:latin typeface="Arial" panose="020B0604020202020204" pitchFamily="34" charset="0"/>
              </a:rPr>
              <a:t>Fuller Magnet Elementary</a:t>
            </a:r>
          </a:p>
          <a:p>
            <a:pPr marL="0" indent="0" rtl="0">
              <a:spcBef>
                <a:spcPts val="555"/>
              </a:spcBef>
              <a:spcAft>
                <a:spcPts val="0"/>
              </a:spcAft>
              <a:buNone/>
            </a:pPr>
            <a:r>
              <a:rPr lang="en-US" sz="1800" dirty="0">
                <a:latin typeface="Arial" panose="020B0604020202020204" pitchFamily="34" charset="0"/>
              </a:rPr>
              <a:t>Zebulon GT Magnet Middle</a:t>
            </a:r>
            <a:r>
              <a:rPr lang="en-US" sz="1800" b="0" i="0" u="none" strike="noStrike" dirty="0">
                <a:solidFill>
                  <a:srgbClr val="455560"/>
                </a:solidFill>
                <a:effectLst/>
                <a:latin typeface="Arial" panose="020B0604020202020204" pitchFamily="34" charset="0"/>
              </a:rPr>
              <a:t>					</a:t>
            </a:r>
            <a:endParaRPr lang="en-US" b="0" dirty="0">
              <a:effectLst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C4AA0E-AF78-4597-BA2C-FEA2F72FBF40}"/>
              </a:ext>
            </a:extLst>
          </p:cNvPr>
          <p:cNvSpPr txBox="1"/>
          <p:nvPr/>
        </p:nvSpPr>
        <p:spPr>
          <a:xfrm>
            <a:off x="4488840" y="965876"/>
            <a:ext cx="4026510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dirty="0">
                <a:solidFill>
                  <a:srgbClr val="005595"/>
                </a:solidFill>
                <a:effectLst/>
                <a:latin typeface="Arial" panose="020B0604020202020204" pitchFamily="34" charset="0"/>
              </a:rPr>
              <a:t>DEMONSTRATION 2020 </a:t>
            </a:r>
            <a:endParaRPr lang="en-US" sz="1800" b="0" dirty="0">
              <a:effectLst/>
            </a:endParaRPr>
          </a:p>
          <a:p>
            <a:pPr rtl="0">
              <a:spcBef>
                <a:spcPts val="555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455560"/>
                </a:solidFill>
                <a:effectLst/>
                <a:latin typeface="Arial" panose="020B0604020202020204" pitchFamily="34" charset="0"/>
              </a:rPr>
              <a:t>Reedy Creek Magnet Middle</a:t>
            </a:r>
          </a:p>
          <a:p>
            <a:pPr rtl="0">
              <a:spcBef>
                <a:spcPts val="555"/>
              </a:spcBef>
              <a:spcAft>
                <a:spcPts val="0"/>
              </a:spcAft>
            </a:pPr>
            <a:r>
              <a:rPr lang="en-US" sz="1800" dirty="0">
                <a:solidFill>
                  <a:srgbClr val="455560"/>
                </a:solidFill>
                <a:latin typeface="Arial" panose="020B0604020202020204" pitchFamily="34" charset="0"/>
              </a:rPr>
              <a:t>Vernon Malone College &amp; Career Academy</a:t>
            </a:r>
            <a:endParaRPr lang="en-US" sz="1800" b="0" i="0" u="none" strike="noStrike" dirty="0">
              <a:solidFill>
                <a:srgbClr val="455560"/>
              </a:solidFill>
              <a:effectLst/>
              <a:latin typeface="Arial" panose="020B0604020202020204" pitchFamily="34" charset="0"/>
            </a:endParaRPr>
          </a:p>
          <a:p>
            <a:pPr marL="36576" indent="-384048" rtl="0">
              <a:spcBef>
                <a:spcPts val="555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800" b="0" dirty="0">
              <a:effectLst/>
            </a:endParaRP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2BAF4018-8868-4C33-9891-D281180DD3D2}"/>
              </a:ext>
            </a:extLst>
          </p:cNvPr>
          <p:cNvSpPr txBox="1">
            <a:spLocks/>
          </p:cNvSpPr>
          <p:nvPr/>
        </p:nvSpPr>
        <p:spPr>
          <a:xfrm>
            <a:off x="628649" y="2166556"/>
            <a:ext cx="3422241" cy="1900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300" tIns="17150" rIns="34300" bIns="1715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455560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45556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5556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45556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5556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45556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55560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rgbClr val="45556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55560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rgbClr val="45556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spcBef>
                <a:spcPts val="0"/>
              </a:spcBef>
              <a:buFont typeface="Arial"/>
              <a:buNone/>
            </a:pPr>
            <a:r>
              <a:rPr lang="en-US" sz="1800" b="1" dirty="0">
                <a:solidFill>
                  <a:srgbClr val="005595"/>
                </a:solidFill>
                <a:latin typeface="Arial" panose="020B0604020202020204" pitchFamily="34" charset="0"/>
              </a:rPr>
              <a:t>					</a:t>
            </a:r>
            <a:endParaRPr lang="en-US" dirty="0"/>
          </a:p>
          <a:p>
            <a:pPr marL="0" indent="0">
              <a:spcBef>
                <a:spcPts val="555"/>
              </a:spcBef>
              <a:buFont typeface="Arial"/>
              <a:buNone/>
            </a:pPr>
            <a:r>
              <a:rPr lang="en-US" sz="1800" b="1" dirty="0">
                <a:solidFill>
                  <a:schemeClr val="accent4"/>
                </a:solidFill>
                <a:latin typeface="Arial" panose="020B0604020202020204" pitchFamily="34" charset="0"/>
              </a:rPr>
              <a:t>RE-CERTIFIED 2021</a:t>
            </a:r>
            <a:r>
              <a:rPr lang="en-US" sz="1800" dirty="0">
                <a:latin typeface="Arial" panose="020B0604020202020204" pitchFamily="34" charset="0"/>
              </a:rPr>
              <a:t>	</a:t>
            </a:r>
            <a:endParaRPr lang="en-US" dirty="0"/>
          </a:p>
          <a:p>
            <a:pPr marL="0" indent="0">
              <a:spcBef>
                <a:spcPts val="555"/>
              </a:spcBef>
              <a:buNone/>
            </a:pPr>
            <a:r>
              <a:rPr lang="en-US" sz="1800" dirty="0">
                <a:latin typeface="Arial" panose="020B0604020202020204" pitchFamily="34" charset="0"/>
              </a:rPr>
              <a:t>Wiley Magnet Elementary 					</a:t>
            </a:r>
            <a:endParaRPr lang="en-US" dirty="0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69384589-9093-4C88-AEEA-316FCCB407CA}"/>
              </a:ext>
            </a:extLst>
          </p:cNvPr>
          <p:cNvSpPr txBox="1">
            <a:spLocks/>
          </p:cNvSpPr>
          <p:nvPr/>
        </p:nvSpPr>
        <p:spPr>
          <a:xfrm>
            <a:off x="4572000" y="2674036"/>
            <a:ext cx="4381300" cy="1900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300" tIns="17150" rIns="34300" bIns="1715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455560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45556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5556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45556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5556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45556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55560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rgbClr val="45556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55560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rgbClr val="45556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spcBef>
                <a:spcPts val="0"/>
              </a:spcBef>
              <a:buFont typeface="Arial"/>
              <a:buNone/>
            </a:pPr>
            <a:r>
              <a:rPr lang="en-US" sz="1800" b="1" dirty="0">
                <a:solidFill>
                  <a:schemeClr val="accent4"/>
                </a:solidFill>
                <a:latin typeface="Arial" panose="020B0604020202020204" pitchFamily="34" charset="0"/>
              </a:rPr>
              <a:t>DEMONSTRATION 2021</a:t>
            </a:r>
            <a:r>
              <a:rPr lang="en-US" sz="1800" dirty="0">
                <a:latin typeface="Arial" panose="020B0604020202020204" pitchFamily="34" charset="0"/>
              </a:rPr>
              <a:t>		</a:t>
            </a:r>
            <a:endParaRPr lang="en-US" dirty="0"/>
          </a:p>
          <a:p>
            <a:pPr marL="0" indent="0">
              <a:spcBef>
                <a:spcPts val="555"/>
              </a:spcBef>
              <a:buNone/>
            </a:pPr>
            <a:r>
              <a:rPr lang="en-US" sz="1800" dirty="0">
                <a:latin typeface="Arial" panose="020B0604020202020204" pitchFamily="34" charset="0"/>
              </a:rPr>
              <a:t>Douglas Magnet Elementary</a:t>
            </a:r>
          </a:p>
          <a:p>
            <a:pPr marL="0" indent="0">
              <a:spcBef>
                <a:spcPts val="555"/>
              </a:spcBef>
              <a:buNone/>
            </a:pPr>
            <a:r>
              <a:rPr lang="en-US" sz="1800" dirty="0">
                <a:latin typeface="Arial" panose="020B0604020202020204" pitchFamily="34" charset="0"/>
              </a:rPr>
              <a:t>Centennial Campus Magnet Middle					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10112fec09d_5_1"/>
          <p:cNvSpPr txBox="1">
            <a:spLocks noGrp="1"/>
          </p:cNvSpPr>
          <p:nvPr>
            <p:ph type="title"/>
          </p:nvPr>
        </p:nvSpPr>
        <p:spPr>
          <a:xfrm>
            <a:off x="392673" y="119554"/>
            <a:ext cx="8515350" cy="4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Font typeface="Libre Franklin"/>
              <a:buNone/>
            </a:pPr>
            <a:r>
              <a:rPr lang="en-US" sz="3000" dirty="0"/>
              <a:t>MSA National Superintendent of the Year 2022</a:t>
            </a:r>
            <a:endParaRPr sz="3000" dirty="0"/>
          </a:p>
        </p:txBody>
      </p:sp>
      <p:sp>
        <p:nvSpPr>
          <p:cNvPr id="112" name="Google Shape;112;g10112fec09d_5_1"/>
          <p:cNvSpPr txBox="1">
            <a:spLocks noGrp="1"/>
          </p:cNvSpPr>
          <p:nvPr>
            <p:ph type="body" idx="1"/>
          </p:nvPr>
        </p:nvSpPr>
        <p:spPr>
          <a:xfrm>
            <a:off x="226142" y="196645"/>
            <a:ext cx="8731046" cy="1701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20624" lvl="0" indent="-38404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220"/>
              <a:buNone/>
            </a:pPr>
            <a:endParaRPr sz="2000" b="1" dirty="0">
              <a:solidFill>
                <a:srgbClr val="005595"/>
              </a:solidFill>
            </a:endParaRPr>
          </a:p>
          <a:p>
            <a:pPr marL="420624" lvl="0" indent="-384047" algn="l" rtl="0">
              <a:lnSpc>
                <a:spcPct val="200000"/>
              </a:lnSpc>
              <a:spcBef>
                <a:spcPts val="555"/>
              </a:spcBef>
              <a:spcAft>
                <a:spcPts val="0"/>
              </a:spcAft>
              <a:buSzPts val="2220"/>
              <a:buNone/>
            </a:pPr>
            <a:r>
              <a:rPr lang="en-US" sz="2000" b="1" i="1" dirty="0">
                <a:solidFill>
                  <a:srgbClr val="005595"/>
                </a:solidFill>
              </a:rPr>
              <a:t>Cathy Q. Moore, Superintendent Wake County Public School System </a:t>
            </a:r>
            <a:endParaRPr sz="2000" b="1" i="1" dirty="0">
              <a:solidFill>
                <a:srgbClr val="005595"/>
              </a:solidFill>
            </a:endParaRPr>
          </a:p>
          <a:p>
            <a:pPr marL="420624" lvl="0" indent="-384047" algn="l" rtl="0">
              <a:lnSpc>
                <a:spcPct val="200000"/>
              </a:lnSpc>
              <a:spcBef>
                <a:spcPts val="555"/>
              </a:spcBef>
              <a:spcAft>
                <a:spcPts val="0"/>
              </a:spcAft>
              <a:buSzPts val="2220"/>
              <a:buNone/>
            </a:pPr>
            <a:r>
              <a:rPr lang="en-US" sz="2000" dirty="0"/>
              <a:t>						</a:t>
            </a:r>
            <a:endParaRPr sz="2000" dirty="0"/>
          </a:p>
          <a:p>
            <a:pPr marL="420624" lvl="0" indent="-384047" algn="l" rtl="0">
              <a:lnSpc>
                <a:spcPct val="80000"/>
              </a:lnSpc>
              <a:spcBef>
                <a:spcPts val="555"/>
              </a:spcBef>
              <a:spcAft>
                <a:spcPts val="0"/>
              </a:spcAft>
              <a:buSzPts val="2220"/>
              <a:buNone/>
            </a:pPr>
            <a:endParaRPr sz="2000" dirty="0"/>
          </a:p>
          <a:p>
            <a:pPr marL="420624" lvl="0" indent="-384047" algn="l" rtl="0">
              <a:lnSpc>
                <a:spcPct val="80000"/>
              </a:lnSpc>
              <a:spcBef>
                <a:spcPts val="555"/>
              </a:spcBef>
              <a:spcAft>
                <a:spcPts val="0"/>
              </a:spcAft>
              <a:buSzPts val="2220"/>
              <a:buNone/>
            </a:pPr>
            <a:endParaRPr sz="2000" dirty="0"/>
          </a:p>
        </p:txBody>
      </p:sp>
      <p:pic>
        <p:nvPicPr>
          <p:cNvPr id="5" name="Picture 4" descr="A person smiling in front of a group of people&#10;&#10;Description automatically generated with medium confidence">
            <a:extLst>
              <a:ext uri="{FF2B5EF4-FFF2-40B4-BE49-F238E27FC236}">
                <a16:creationId xmlns:a16="http://schemas.microsoft.com/office/drawing/2014/main" id="{49834A34-039E-4643-AE75-A216984976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2465" y="1258529"/>
            <a:ext cx="3302885" cy="3688326"/>
          </a:xfrm>
          <a:prstGeom prst="rect">
            <a:avLst/>
          </a:prstGeom>
        </p:spPr>
      </p:pic>
      <p:pic>
        <p:nvPicPr>
          <p:cNvPr id="7" name="Picture 6" descr="A person standing behind a podium&#10;&#10;Description automatically generated with medium confidence">
            <a:extLst>
              <a:ext uri="{FF2B5EF4-FFF2-40B4-BE49-F238E27FC236}">
                <a16:creationId xmlns:a16="http://schemas.microsoft.com/office/drawing/2014/main" id="{46419A97-68B7-42D4-901C-73954B8FF0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3512" y="1189703"/>
            <a:ext cx="2082643" cy="325126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7"/>
          <p:cNvSpPr txBox="1">
            <a:spLocks noGrp="1"/>
          </p:cNvSpPr>
          <p:nvPr>
            <p:ph type="title"/>
          </p:nvPr>
        </p:nvSpPr>
        <p:spPr>
          <a:xfrm>
            <a:off x="532800" y="3295375"/>
            <a:ext cx="4039200" cy="6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4000" i="1" dirty="0"/>
              <a:t>Congratulations</a:t>
            </a:r>
            <a:endParaRPr sz="3600" i="1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endParaRPr sz="2200" i="1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endParaRPr sz="2200" i="1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endParaRPr sz="2200" i="1" dirty="0"/>
          </a:p>
        </p:txBody>
      </p:sp>
      <p:pic>
        <p:nvPicPr>
          <p:cNvPr id="260" name="Google Shape;260;p27" descr="Blue fireworks explosion in the sky"/>
          <p:cNvPicPr preferRelativeResize="0"/>
          <p:nvPr/>
        </p:nvPicPr>
        <p:blipFill>
          <a:blip r:embed="rId3"/>
          <a:srcRect/>
          <a:stretch/>
        </p:blipFill>
        <p:spPr>
          <a:xfrm>
            <a:off x="4572000" y="1143929"/>
            <a:ext cx="4156974" cy="27706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1849" y="4217598"/>
            <a:ext cx="1285714" cy="809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"/>
          <p:cNvSpPr txBox="1">
            <a:spLocks noGrp="1"/>
          </p:cNvSpPr>
          <p:nvPr>
            <p:ph type="title"/>
          </p:nvPr>
        </p:nvSpPr>
        <p:spPr>
          <a:xfrm>
            <a:off x="628650" y="60423"/>
            <a:ext cx="7886700" cy="5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40"/>
              <a:buFont typeface="Libre Franklin"/>
              <a:buNone/>
            </a:pPr>
            <a:endParaRPr sz="3000" dirty="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40"/>
              <a:buFont typeface="Libre Franklin"/>
              <a:buNone/>
            </a:pPr>
            <a:r>
              <a:rPr lang="en-US" sz="3000" dirty="0"/>
              <a:t>Today’s Agenda</a:t>
            </a:r>
            <a:br>
              <a:rPr lang="en-US" sz="3000" dirty="0"/>
            </a:br>
            <a:r>
              <a:rPr lang="en-US" sz="3000" dirty="0"/>
              <a:t> </a:t>
            </a:r>
            <a:endParaRPr sz="3000" dirty="0"/>
          </a:p>
        </p:txBody>
      </p:sp>
      <p:pic>
        <p:nvPicPr>
          <p:cNvPr id="90" name="Google Shape;90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4165" y="4273553"/>
            <a:ext cx="1285714" cy="809524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2"/>
          <p:cNvSpPr txBox="1">
            <a:spLocks noGrp="1"/>
          </p:cNvSpPr>
          <p:nvPr>
            <p:ph type="body" idx="1"/>
          </p:nvPr>
        </p:nvSpPr>
        <p:spPr>
          <a:xfrm>
            <a:off x="694165" y="1155919"/>
            <a:ext cx="7941600" cy="2433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270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 sz="2400" dirty="0">
                <a:solidFill>
                  <a:schemeClr val="accent4"/>
                </a:solidFill>
              </a:rPr>
              <a:t>Magnet Schools of America Award Recognitions 2022</a:t>
            </a:r>
            <a:br>
              <a:rPr lang="en-US" sz="2400" dirty="0">
                <a:solidFill>
                  <a:schemeClr val="accent4"/>
                </a:solidFill>
              </a:rPr>
            </a:br>
            <a:r>
              <a:rPr lang="en-US" sz="2400" dirty="0">
                <a:solidFill>
                  <a:schemeClr val="accent4"/>
                </a:solidFill>
              </a:rPr>
              <a:t>  </a:t>
            </a:r>
            <a:endParaRPr lang="en-US" sz="2500" dirty="0">
              <a:solidFill>
                <a:schemeClr val="accent4"/>
              </a:solidFill>
            </a:endParaRPr>
          </a:p>
          <a:p>
            <a:pPr marL="914400" lvl="1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 sz="2000" dirty="0">
                <a:solidFill>
                  <a:schemeClr val="accent4"/>
                </a:solidFill>
              </a:rPr>
              <a:t>MSA Region IV Principal of the Year</a:t>
            </a:r>
            <a:endParaRPr lang="en-US" sz="2200" dirty="0">
              <a:solidFill>
                <a:schemeClr val="accent4"/>
              </a:solidFill>
            </a:endParaRPr>
          </a:p>
          <a:p>
            <a:pPr marL="914400" lvl="1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 sz="2000" dirty="0">
                <a:solidFill>
                  <a:schemeClr val="accent4"/>
                </a:solidFill>
              </a:rPr>
              <a:t>MSA Region IV Teacher of the Year</a:t>
            </a:r>
          </a:p>
          <a:p>
            <a:pPr marL="914400" lvl="1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 sz="2000" dirty="0">
                <a:solidFill>
                  <a:schemeClr val="accent4"/>
                </a:solidFill>
              </a:rPr>
              <a:t>MSA National Student Scholarship Winners</a:t>
            </a:r>
          </a:p>
          <a:p>
            <a:pPr marL="914400" lvl="1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 sz="2000" dirty="0">
                <a:solidFill>
                  <a:schemeClr val="accent4"/>
                </a:solidFill>
              </a:rPr>
              <a:t>MSA Merit Awards of Excellence</a:t>
            </a:r>
          </a:p>
          <a:p>
            <a:pPr marL="914400" lvl="1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 sz="2000" dirty="0">
                <a:solidFill>
                  <a:schemeClr val="accent4"/>
                </a:solidFill>
              </a:rPr>
              <a:t>MSA Merit Awards of Distinction</a:t>
            </a:r>
          </a:p>
          <a:p>
            <a:pPr marL="914400" lvl="1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 sz="2000" dirty="0">
                <a:solidFill>
                  <a:schemeClr val="accent4"/>
                </a:solidFill>
              </a:rPr>
              <a:t>MSA Certified and Demonstration Schools</a:t>
            </a:r>
          </a:p>
          <a:p>
            <a:pPr marL="914400" lvl="1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 sz="2000" dirty="0">
                <a:solidFill>
                  <a:schemeClr val="accent4"/>
                </a:solidFill>
              </a:rPr>
              <a:t>MSA Superintendent of the Year </a:t>
            </a:r>
            <a:endParaRPr sz="2200" dirty="0">
              <a:solidFill>
                <a:schemeClr val="accent4"/>
              </a:solidFill>
            </a:endParaRPr>
          </a:p>
          <a:p>
            <a: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 sz="1800" dirty="0"/>
          </a:p>
          <a:p>
            <a: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 sz="1800" dirty="0"/>
          </a:p>
          <a:p>
            <a:pPr marL="0" lvl="0" indent="0" algn="l" rtl="0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SzPts val="2100"/>
              <a:buNone/>
            </a:pPr>
            <a:r>
              <a:rPr lang="en-US" dirty="0"/>
              <a:t>    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9"/>
          <p:cNvSpPr txBox="1">
            <a:spLocks noGrp="1"/>
          </p:cNvSpPr>
          <p:nvPr>
            <p:ph type="body" idx="1"/>
          </p:nvPr>
        </p:nvSpPr>
        <p:spPr>
          <a:xfrm>
            <a:off x="628650" y="1053451"/>
            <a:ext cx="7886700" cy="312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300" tIns="17150" rIns="34300" bIns="17150" anchor="t" anchorCtr="0">
            <a:noAutofit/>
          </a:bodyPr>
          <a:lstStyle/>
          <a:p>
            <a:pPr marL="45720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455560"/>
              </a:buClr>
              <a:buSzPts val="2100"/>
              <a:buChar char="•"/>
            </a:pPr>
            <a:r>
              <a:rPr lang="en-US" dirty="0">
                <a:solidFill>
                  <a:schemeClr val="accent4"/>
                </a:solidFill>
              </a:rPr>
              <a:t>Reduce high concentrations of poverty</a:t>
            </a:r>
            <a:endParaRPr dirty="0">
              <a:solidFill>
                <a:schemeClr val="accent4"/>
              </a:solidFill>
            </a:endParaRPr>
          </a:p>
          <a:p>
            <a:pPr marL="45720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455560"/>
              </a:buClr>
              <a:buSzPts val="2100"/>
              <a:buChar char="•"/>
            </a:pPr>
            <a:r>
              <a:rPr lang="en-US" dirty="0">
                <a:solidFill>
                  <a:schemeClr val="accent4"/>
                </a:solidFill>
              </a:rPr>
              <a:t>Promote diversity through school integration</a:t>
            </a:r>
            <a:endParaRPr dirty="0">
              <a:solidFill>
                <a:schemeClr val="accent4"/>
              </a:solidFill>
            </a:endParaRPr>
          </a:p>
          <a:p>
            <a:pPr marL="45720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455560"/>
              </a:buClr>
              <a:buSzPts val="2100"/>
              <a:buChar char="•"/>
            </a:pPr>
            <a:r>
              <a:rPr lang="en-US" dirty="0">
                <a:solidFill>
                  <a:schemeClr val="accent4"/>
                </a:solidFill>
              </a:rPr>
              <a:t>Maximize use of school facilities</a:t>
            </a:r>
            <a:endParaRPr dirty="0">
              <a:solidFill>
                <a:schemeClr val="accent4"/>
              </a:solidFill>
            </a:endParaRPr>
          </a:p>
          <a:p>
            <a:pPr marL="45720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455560"/>
              </a:buClr>
              <a:buSzPts val="2100"/>
              <a:buChar char="•"/>
            </a:pPr>
            <a:r>
              <a:rPr lang="en-US" dirty="0">
                <a:solidFill>
                  <a:schemeClr val="accent4"/>
                </a:solidFill>
              </a:rPr>
              <a:t>Provide innovative and/or expanded educational opportunities</a:t>
            </a:r>
            <a:endParaRPr dirty="0">
              <a:solidFill>
                <a:schemeClr val="accent4"/>
              </a:solidFill>
            </a:endParaRPr>
          </a:p>
        </p:txBody>
      </p:sp>
      <p:sp>
        <p:nvSpPr>
          <p:cNvPr id="161" name="Google Shape;161;p9"/>
          <p:cNvSpPr txBox="1">
            <a:spLocks noGrp="1"/>
          </p:cNvSpPr>
          <p:nvPr>
            <p:ph type="title"/>
          </p:nvPr>
        </p:nvSpPr>
        <p:spPr>
          <a:xfrm>
            <a:off x="628650" y="80575"/>
            <a:ext cx="7886700" cy="54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300" tIns="17150" rIns="34300" bIns="1715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Arial"/>
              <a:buNone/>
            </a:pPr>
            <a:r>
              <a:rPr lang="en-US" sz="3000" dirty="0"/>
              <a:t>WCPSS Magnet Principles</a:t>
            </a:r>
            <a:endParaRPr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0108a8db9a_0_0"/>
          <p:cNvSpPr txBox="1">
            <a:spLocks noGrp="1"/>
          </p:cNvSpPr>
          <p:nvPr>
            <p:ph type="title"/>
          </p:nvPr>
        </p:nvSpPr>
        <p:spPr>
          <a:xfrm>
            <a:off x="0" y="-98332"/>
            <a:ext cx="91440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Libre Franklin"/>
              <a:buNone/>
            </a:pPr>
            <a:r>
              <a:rPr lang="en-US" sz="2800" dirty="0"/>
              <a:t>MSA Region IV Principal of the Year: Abby Stotsenberg</a:t>
            </a:r>
            <a:endParaRPr sz="2800" dirty="0"/>
          </a:p>
        </p:txBody>
      </p:sp>
      <p:pic>
        <p:nvPicPr>
          <p:cNvPr id="3" name="Picture 2" descr="A person in a dress speaking into a microphone&#10;&#10;Description automatically generated with medium confidence">
            <a:extLst>
              <a:ext uri="{FF2B5EF4-FFF2-40B4-BE49-F238E27FC236}">
                <a16:creationId xmlns:a16="http://schemas.microsoft.com/office/drawing/2014/main" id="{E22ED57E-6513-43CC-BD22-A4AD6DC786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8116" y="729406"/>
            <a:ext cx="2231923" cy="4195345"/>
          </a:xfrm>
          <a:prstGeom prst="rect">
            <a:avLst/>
          </a:prstGeom>
        </p:spPr>
      </p:pic>
      <p:pic>
        <p:nvPicPr>
          <p:cNvPr id="5" name="Picture 4" descr="Text&#10;&#10;Description automatically generated with medium confidence">
            <a:extLst>
              <a:ext uri="{FF2B5EF4-FFF2-40B4-BE49-F238E27FC236}">
                <a16:creationId xmlns:a16="http://schemas.microsoft.com/office/drawing/2014/main" id="{415943F2-9F6C-4BCA-9275-D58817C6DB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301" y="1173852"/>
            <a:ext cx="5654479" cy="261054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0108a8db9a_0_0"/>
          <p:cNvSpPr txBox="1">
            <a:spLocks noGrp="1"/>
          </p:cNvSpPr>
          <p:nvPr>
            <p:ph type="title"/>
          </p:nvPr>
        </p:nvSpPr>
        <p:spPr>
          <a:xfrm>
            <a:off x="0" y="-108164"/>
            <a:ext cx="91440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Libre Franklin"/>
              <a:buNone/>
            </a:pPr>
            <a:r>
              <a:rPr lang="en-US" sz="2800" dirty="0"/>
              <a:t>MSA Region IV Teacher of the Year: Gregory Eyman</a:t>
            </a:r>
            <a:endParaRPr sz="2800" dirty="0"/>
          </a:p>
        </p:txBody>
      </p:sp>
      <p:pic>
        <p:nvPicPr>
          <p:cNvPr id="4" name="Picture 3" descr="A person and person holding a microphone&#10;&#10;Description automatically generated with low confidence">
            <a:extLst>
              <a:ext uri="{FF2B5EF4-FFF2-40B4-BE49-F238E27FC236}">
                <a16:creationId xmlns:a16="http://schemas.microsoft.com/office/drawing/2014/main" id="{C5F703CF-7ADC-40CC-92AA-EB80F634B25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1003"/>
          <a:stretch/>
        </p:blipFill>
        <p:spPr>
          <a:xfrm>
            <a:off x="631723" y="875071"/>
            <a:ext cx="2216832" cy="3393358"/>
          </a:xfrm>
          <a:prstGeom prst="rect">
            <a:avLst/>
          </a:prstGeom>
        </p:spPr>
      </p:pic>
      <p:pic>
        <p:nvPicPr>
          <p:cNvPr id="6" name="Picture 5" descr="Graphical user interface, text, website&#10;&#10;Description automatically generated">
            <a:extLst>
              <a:ext uri="{FF2B5EF4-FFF2-40B4-BE49-F238E27FC236}">
                <a16:creationId xmlns:a16="http://schemas.microsoft.com/office/drawing/2014/main" id="{A296B8F3-C836-440A-9A01-D417722D93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6994" y="973394"/>
            <a:ext cx="5673213" cy="2836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9684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0108a8db9a_0_0"/>
          <p:cNvSpPr txBox="1">
            <a:spLocks noGrp="1"/>
          </p:cNvSpPr>
          <p:nvPr>
            <p:ph type="title"/>
          </p:nvPr>
        </p:nvSpPr>
        <p:spPr>
          <a:xfrm>
            <a:off x="0" y="-108164"/>
            <a:ext cx="91440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Libre Franklin"/>
              <a:buNone/>
            </a:pPr>
            <a:r>
              <a:rPr lang="en-US" sz="2800" dirty="0"/>
              <a:t>MSA National Student Scholarship Winners</a:t>
            </a:r>
            <a:endParaRPr sz="2800" dirty="0"/>
          </a:p>
        </p:txBody>
      </p:sp>
      <p:sp>
        <p:nvSpPr>
          <p:cNvPr id="5" name="Google Shape;160;p9">
            <a:extLst>
              <a:ext uri="{FF2B5EF4-FFF2-40B4-BE49-F238E27FC236}">
                <a16:creationId xmlns:a16="http://schemas.microsoft.com/office/drawing/2014/main" id="{2C42B57D-0116-43AF-BF83-F9BE0A4AAF2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28650" y="1053451"/>
            <a:ext cx="7886700" cy="312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300" tIns="17150" rIns="34300" bIns="17150" anchor="t" anchorCtr="0">
            <a:noAutofit/>
          </a:bodyPr>
          <a:lstStyle/>
          <a:p>
            <a:pPr marL="9525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455560"/>
              </a:buClr>
              <a:buSzPts val="2100"/>
              <a:buNone/>
            </a:pPr>
            <a:r>
              <a:rPr lang="en-US" dirty="0">
                <a:solidFill>
                  <a:schemeClr val="accent4"/>
                </a:solidFill>
              </a:rPr>
              <a:t>Erica Rice</a:t>
            </a:r>
          </a:p>
          <a:p>
            <a:pPr marL="9525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455560"/>
              </a:buClr>
              <a:buSzPts val="2100"/>
              <a:buNone/>
            </a:pPr>
            <a:r>
              <a:rPr lang="en-US" dirty="0">
                <a:solidFill>
                  <a:schemeClr val="accent4"/>
                </a:solidFill>
              </a:rPr>
              <a:t>Southeast Raleigh University Connections: School of Design, Arts &amp; Engineering Magnet High</a:t>
            </a:r>
          </a:p>
          <a:p>
            <a:pPr marL="9525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455560"/>
              </a:buClr>
              <a:buSzPts val="2100"/>
              <a:buNone/>
            </a:pPr>
            <a:br>
              <a:rPr lang="en-US" dirty="0">
                <a:solidFill>
                  <a:schemeClr val="accent4"/>
                </a:solidFill>
              </a:rPr>
            </a:br>
            <a:endParaRPr lang="en-US" dirty="0">
              <a:solidFill>
                <a:schemeClr val="accent4"/>
              </a:solidFill>
            </a:endParaRPr>
          </a:p>
          <a:p>
            <a:pPr marL="9525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455560"/>
              </a:buClr>
              <a:buSzPts val="2100"/>
              <a:buNone/>
            </a:pPr>
            <a:r>
              <a:rPr lang="en-US" dirty="0">
                <a:solidFill>
                  <a:schemeClr val="accent4"/>
                </a:solidFill>
              </a:rPr>
              <a:t>Hedille Al-Dhalimy</a:t>
            </a:r>
          </a:p>
          <a:p>
            <a:pPr marL="9525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455560"/>
              </a:buClr>
              <a:buSzPts val="2100"/>
              <a:buNone/>
            </a:pPr>
            <a:r>
              <a:rPr lang="en-US" dirty="0">
                <a:solidFill>
                  <a:schemeClr val="accent4"/>
                </a:solidFill>
              </a:rPr>
              <a:t>Wake Early College of Health &amp; Sciences</a:t>
            </a:r>
            <a:endParaRPr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3821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10108a8db9a_0_12"/>
          <p:cNvSpPr txBox="1">
            <a:spLocks noGrp="1"/>
          </p:cNvSpPr>
          <p:nvPr>
            <p:ph type="title"/>
          </p:nvPr>
        </p:nvSpPr>
        <p:spPr>
          <a:xfrm>
            <a:off x="628650" y="99759"/>
            <a:ext cx="7886700" cy="4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Font typeface="Libre Franklin"/>
              <a:buNone/>
            </a:pPr>
            <a:r>
              <a:rPr lang="en-US" sz="3000" dirty="0"/>
              <a:t>MSA Merit Schools of Excellence</a:t>
            </a:r>
            <a:endParaRPr sz="30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24AAF55-A421-478F-93B4-76D4AB81EC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6500" y="936343"/>
            <a:ext cx="8512404" cy="3704447"/>
          </a:xfrm>
        </p:spPr>
        <p:txBody>
          <a:bodyPr/>
          <a:lstStyle/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dirty="0">
                <a:solidFill>
                  <a:schemeClr val="accent4"/>
                </a:solidFill>
                <a:effectLst/>
                <a:latin typeface="Arial" panose="020B0604020202020204" pitchFamily="34" charset="0"/>
              </a:rPr>
              <a:t>Broughton Global Studies/Language Immersion Magnet High</a:t>
            </a:r>
            <a:endParaRPr lang="en-US" sz="1800" b="0" i="1" u="none" strike="noStrike" dirty="0">
              <a:solidFill>
                <a:schemeClr val="accent4"/>
              </a:solidFill>
              <a:effectLst/>
              <a:latin typeface="Arial" panose="020B0604020202020204" pitchFamily="34" charset="0"/>
            </a:endParaRPr>
          </a:p>
          <a:p>
            <a:pPr marL="0" indent="0" rtl="0">
              <a:spcBef>
                <a:spcPts val="555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accent4"/>
                </a:solidFill>
                <a:latin typeface="Arial" panose="020B0604020202020204" pitchFamily="34" charset="0"/>
              </a:rPr>
              <a:t>Conn Magnet Elementary School of Entrepreneurial Design</a:t>
            </a:r>
            <a:endParaRPr lang="en-US" sz="1800" i="1" dirty="0">
              <a:solidFill>
                <a:schemeClr val="accent4"/>
              </a:solidFill>
              <a:latin typeface="Arial" panose="020B0604020202020204" pitchFamily="34" charset="0"/>
            </a:endParaRPr>
          </a:p>
          <a:p>
            <a:pPr marL="0" indent="0" rtl="0">
              <a:spcBef>
                <a:spcPts val="555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accent4"/>
                </a:solidFill>
                <a:latin typeface="Arial" panose="020B0604020202020204" pitchFamily="34" charset="0"/>
              </a:rPr>
              <a:t>East Garner International Baccalaureate MYP/Creative Arts Magnet Middle</a:t>
            </a:r>
            <a:endParaRPr lang="en-US" sz="1800" i="1" dirty="0">
              <a:solidFill>
                <a:schemeClr val="accent4"/>
              </a:solidFill>
              <a:latin typeface="Arial" panose="020B0604020202020204" pitchFamily="34" charset="0"/>
            </a:endParaRPr>
          </a:p>
          <a:p>
            <a:pPr marL="0" indent="0" rtl="0">
              <a:spcBef>
                <a:spcPts val="555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accent4"/>
                </a:solidFill>
                <a:latin typeface="Arial" panose="020B0604020202020204" pitchFamily="34" charset="0"/>
              </a:rPr>
              <a:t>Fox International Baccalaureate PYP Magnet Elementary School</a:t>
            </a:r>
          </a:p>
          <a:p>
            <a:pPr marL="0" indent="0" rtl="0">
              <a:spcBef>
                <a:spcPts val="555"/>
              </a:spcBef>
              <a:spcAft>
                <a:spcPts val="0"/>
              </a:spcAft>
              <a:buNone/>
            </a:pPr>
            <a:r>
              <a:rPr lang="en-US" sz="2000" b="0" i="0" u="none" strike="noStrike" dirty="0">
                <a:solidFill>
                  <a:schemeClr val="accent4"/>
                </a:solidFill>
                <a:effectLst/>
                <a:latin typeface="Arial" panose="020B0604020202020204" pitchFamily="34" charset="0"/>
              </a:rPr>
              <a:t>Hunter Gifted and Talented/AIG Basics Magnet Elementary</a:t>
            </a:r>
            <a:endParaRPr lang="en-US" sz="1800" b="0" i="1" u="none" strike="noStrike" dirty="0">
              <a:solidFill>
                <a:schemeClr val="accent4"/>
              </a:solidFill>
              <a:effectLst/>
              <a:latin typeface="Arial" panose="020B0604020202020204" pitchFamily="34" charset="0"/>
            </a:endParaRPr>
          </a:p>
          <a:p>
            <a:pPr marL="0" indent="0" rtl="0">
              <a:spcBef>
                <a:spcPts val="555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accent4"/>
                </a:solidFill>
                <a:latin typeface="Arial" panose="020B0604020202020204" pitchFamily="34" charset="0"/>
              </a:rPr>
              <a:t>Kingswood Montessori STEM Magnet Elementary School</a:t>
            </a:r>
            <a:endParaRPr lang="en-US" sz="1800" i="1" dirty="0">
              <a:solidFill>
                <a:schemeClr val="accent4"/>
              </a:solidFill>
              <a:latin typeface="Arial" panose="020B0604020202020204" pitchFamily="34" charset="0"/>
            </a:endParaRPr>
          </a:p>
          <a:p>
            <a:pPr marL="0" indent="0" rtl="0">
              <a:spcBef>
                <a:spcPts val="555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accent4"/>
                </a:solidFill>
                <a:latin typeface="Arial" panose="020B0604020202020204" pitchFamily="34" charset="0"/>
              </a:rPr>
              <a:t>Martin Gifted and Talented Magnet Middle</a:t>
            </a:r>
            <a:endParaRPr lang="en-US" sz="1800" i="1" dirty="0">
              <a:solidFill>
                <a:schemeClr val="accent4"/>
              </a:solidFill>
              <a:latin typeface="Arial" panose="020B0604020202020204" pitchFamily="34" charset="0"/>
            </a:endParaRPr>
          </a:p>
          <a:p>
            <a:pPr marL="0" indent="0" rtl="0">
              <a:spcBef>
                <a:spcPts val="555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accent4"/>
                </a:solidFill>
                <a:latin typeface="Arial" panose="020B0604020202020204" pitchFamily="34" charset="0"/>
              </a:rPr>
              <a:t>Millbrook International Baccalaureate Middle Years &amp; Diploma Programme Magnet High</a:t>
            </a:r>
          </a:p>
          <a:p>
            <a:pPr marL="0" indent="0" rtl="0">
              <a:spcBef>
                <a:spcPts val="555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accent4"/>
                </a:solidFill>
                <a:latin typeface="Arial" panose="020B0604020202020204" pitchFamily="34" charset="0"/>
              </a:rPr>
              <a:t>Reedy Creek Magnet Middle School Center for the Digital Sciences </a:t>
            </a:r>
          </a:p>
          <a:p>
            <a:pPr marL="0" indent="0" rtl="0">
              <a:spcBef>
                <a:spcPts val="555"/>
              </a:spcBef>
              <a:spcAft>
                <a:spcPts val="0"/>
              </a:spcAft>
              <a:buNone/>
            </a:pPr>
            <a:endParaRPr lang="en-US" sz="2000" dirty="0">
              <a:solidFill>
                <a:schemeClr val="accent4"/>
              </a:solidFill>
              <a:latin typeface="Arial" panose="020B0604020202020204" pitchFamily="34" charset="0"/>
            </a:endParaRPr>
          </a:p>
          <a:p>
            <a:pPr marL="0" indent="0" rtl="0">
              <a:spcBef>
                <a:spcPts val="555"/>
              </a:spcBef>
              <a:spcAft>
                <a:spcPts val="0"/>
              </a:spcAft>
              <a:buNone/>
              <a:tabLst>
                <a:tab pos="569913" algn="l"/>
              </a:tabLst>
            </a:pPr>
            <a:r>
              <a:rPr lang="en-US" sz="2000" i="1" dirty="0">
                <a:solidFill>
                  <a:schemeClr val="accent4"/>
                </a:solidFill>
                <a:latin typeface="Arial" panose="020B0604020202020204" pitchFamily="34" charset="0"/>
              </a:rPr>
              <a:t>	</a:t>
            </a:r>
            <a:r>
              <a:rPr lang="en-US" sz="2000" dirty="0">
                <a:latin typeface="Arial" panose="020B060402020202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1157894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10108a8db9a_0_12"/>
          <p:cNvSpPr txBox="1">
            <a:spLocks noGrp="1"/>
          </p:cNvSpPr>
          <p:nvPr>
            <p:ph type="title"/>
          </p:nvPr>
        </p:nvSpPr>
        <p:spPr>
          <a:xfrm>
            <a:off x="628650" y="109591"/>
            <a:ext cx="7886700" cy="4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Font typeface="Libre Franklin"/>
              <a:buNone/>
            </a:pPr>
            <a:r>
              <a:rPr lang="en-US" sz="3000" dirty="0"/>
              <a:t>MSA Merit Schools of Distinction</a:t>
            </a:r>
            <a:endParaRPr sz="30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24AAF55-A421-478F-93B4-76D4AB81EC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0157" y="659775"/>
            <a:ext cx="8411338" cy="3704447"/>
          </a:xfrm>
        </p:spPr>
        <p:txBody>
          <a:bodyPr/>
          <a:lstStyle/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dirty="0">
                <a:solidFill>
                  <a:schemeClr val="accent4"/>
                </a:solidFill>
                <a:effectLst/>
                <a:latin typeface="Arial" panose="020B0604020202020204" pitchFamily="34" charset="0"/>
              </a:rPr>
              <a:t>A.B. Combs Leadership Magnet Elementary</a:t>
            </a:r>
            <a:endParaRPr lang="en-US" sz="1200" b="0" i="0" u="none" strike="noStrike" dirty="0">
              <a:solidFill>
                <a:schemeClr val="accent4"/>
              </a:solidFill>
              <a:effectLst/>
              <a:latin typeface="Arial" panose="020B0604020202020204" pitchFamily="34" charset="0"/>
            </a:endParaRPr>
          </a:p>
          <a:p>
            <a:pPr marL="0" indent="0" rtl="0">
              <a:spcBef>
                <a:spcPts val="555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accent4"/>
                </a:solidFill>
                <a:latin typeface="Arial" panose="020B0604020202020204" pitchFamily="34" charset="0"/>
              </a:rPr>
              <a:t>Athens Drive Center for Medical Sciences &amp; Global Health Initiatives Magnet High</a:t>
            </a:r>
          </a:p>
          <a:p>
            <a:pPr marL="0" indent="0" rtl="0">
              <a:spcBef>
                <a:spcPts val="555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accent4"/>
                </a:solidFill>
                <a:latin typeface="Arial" panose="020B0604020202020204" pitchFamily="34" charset="0"/>
              </a:rPr>
              <a:t>Brentwood Magnet Elementary School of Engineering</a:t>
            </a:r>
          </a:p>
          <a:p>
            <a:pPr marL="0" indent="0" rtl="0">
              <a:spcBef>
                <a:spcPts val="555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accent4"/>
                </a:solidFill>
                <a:latin typeface="Arial" panose="020B0604020202020204" pitchFamily="34" charset="0"/>
              </a:rPr>
              <a:t>Brooks Museums Magnet Elementary</a:t>
            </a:r>
          </a:p>
          <a:p>
            <a:pPr marL="0" indent="0" rtl="0">
              <a:spcBef>
                <a:spcPts val="555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accent4"/>
                </a:solidFill>
                <a:latin typeface="Arial" panose="020B0604020202020204" pitchFamily="34" charset="0"/>
              </a:rPr>
              <a:t>Bugg Magnet Elementary Center for Design &amp; Computer Sciences</a:t>
            </a:r>
          </a:p>
          <a:p>
            <a:pPr marL="0" indent="0" rtl="0">
              <a:spcBef>
                <a:spcPts val="555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accent4"/>
                </a:solidFill>
                <a:latin typeface="Arial" panose="020B0604020202020204" pitchFamily="34" charset="0"/>
              </a:rPr>
              <a:t>Carnage Gifted and Talented/AIG Basics Magnet Middle</a:t>
            </a:r>
          </a:p>
          <a:p>
            <a:pPr marL="0" indent="0" rtl="0">
              <a:spcBef>
                <a:spcPts val="555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accent4"/>
                </a:solidFill>
                <a:latin typeface="Arial" panose="020B0604020202020204" pitchFamily="34" charset="0"/>
              </a:rPr>
              <a:t>Carroll Leadership in Technology Magnet Middle</a:t>
            </a:r>
          </a:p>
          <a:p>
            <a:pPr marL="0" indent="0" rtl="0">
              <a:spcBef>
                <a:spcPts val="555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accent4"/>
                </a:solidFill>
                <a:latin typeface="Arial" panose="020B0604020202020204" pitchFamily="34" charset="0"/>
              </a:rPr>
              <a:t>Douglas Creative Arts and Science Magnet Elementary</a:t>
            </a:r>
          </a:p>
          <a:p>
            <a:pPr marL="0" indent="0" rtl="0">
              <a:spcBef>
                <a:spcPts val="555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accent4"/>
                </a:solidFill>
                <a:latin typeface="Arial" panose="020B0604020202020204" pitchFamily="34" charset="0"/>
              </a:rPr>
              <a:t>East Millbrook Academy of Visual and Performing Arts Magnet Middle </a:t>
            </a:r>
          </a:p>
          <a:p>
            <a:pPr marL="0" indent="0" rtl="0">
              <a:spcBef>
                <a:spcPts val="555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accent4"/>
                </a:solidFill>
                <a:latin typeface="Arial" panose="020B0604020202020204" pitchFamily="34" charset="0"/>
              </a:rPr>
              <a:t>Enloe Gifted &amp; Talented/International Baccalaureate Diploma Programme Magnet High</a:t>
            </a:r>
          </a:p>
          <a:p>
            <a:pPr marL="0" indent="0" rtl="0">
              <a:spcBef>
                <a:spcPts val="555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accent4"/>
                </a:solidFill>
                <a:latin typeface="Arial" panose="020B0604020202020204" pitchFamily="34" charset="0"/>
              </a:rPr>
              <a:t>Farmington Woods International Baccalaureate PYP Magnet Elementary</a:t>
            </a:r>
            <a:endParaRPr lang="en-US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5919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10108a8db9a_0_12"/>
          <p:cNvSpPr txBox="1">
            <a:spLocks noGrp="1"/>
          </p:cNvSpPr>
          <p:nvPr>
            <p:ph type="title"/>
          </p:nvPr>
        </p:nvSpPr>
        <p:spPr>
          <a:xfrm>
            <a:off x="628650" y="99759"/>
            <a:ext cx="7886700" cy="4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Font typeface="Libre Franklin"/>
              <a:buNone/>
            </a:pPr>
            <a:r>
              <a:rPr lang="en-US" sz="3000" dirty="0"/>
              <a:t>MSA Merit Schools of Distinction</a:t>
            </a:r>
            <a:endParaRPr sz="30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24AAF55-A421-478F-93B4-76D4AB81EC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808559"/>
            <a:ext cx="7886700" cy="3704447"/>
          </a:xfrm>
        </p:spPr>
        <p:txBody>
          <a:bodyPr/>
          <a:lstStyle/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dirty="0">
                <a:solidFill>
                  <a:schemeClr val="accent4"/>
                </a:solidFill>
                <a:effectLst/>
                <a:latin typeface="Arial" panose="020B0604020202020204" pitchFamily="34" charset="0"/>
              </a:rPr>
              <a:t>Fuller Gifted &amp; Talented/AIG Magnet Elementary</a:t>
            </a:r>
          </a:p>
          <a:p>
            <a:pPr marL="0" indent="0" rtl="0">
              <a:spcBef>
                <a:spcPts val="555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accent4"/>
                </a:solidFill>
                <a:latin typeface="Arial" panose="020B0604020202020204" pitchFamily="34" charset="0"/>
              </a:rPr>
              <a:t>Garner international Baccalaureate Middle Years &amp; Diploma Programme Magnet High</a:t>
            </a:r>
          </a:p>
          <a:p>
            <a:pPr marL="0" indent="0" rtl="0">
              <a:spcBef>
                <a:spcPts val="555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accent4"/>
                </a:solidFill>
                <a:latin typeface="Arial" panose="020B0604020202020204" pitchFamily="34" charset="0"/>
              </a:rPr>
              <a:t>Green Leadership and World Languages Magnet Elementary</a:t>
            </a:r>
          </a:p>
          <a:p>
            <a:pPr marL="0" indent="0" rtl="0">
              <a:spcBef>
                <a:spcPts val="555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accent4"/>
                </a:solidFill>
                <a:latin typeface="Arial" panose="020B0604020202020204" pitchFamily="34" charset="0"/>
              </a:rPr>
              <a:t>Hodge Road Spanish Dual Language Immersion Magnet Elementary</a:t>
            </a:r>
          </a:p>
          <a:p>
            <a:pPr marL="0" indent="0" rtl="0">
              <a:spcBef>
                <a:spcPts val="555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accent4"/>
                </a:solidFill>
                <a:latin typeface="Arial" panose="020B0604020202020204" pitchFamily="34" charset="0"/>
              </a:rPr>
              <a:t>Jeffreys Grove Spanish Language Immersion Magnet Elementary </a:t>
            </a:r>
          </a:p>
          <a:p>
            <a:pPr marL="0" indent="0" rtl="0">
              <a:spcBef>
                <a:spcPts val="555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accent4"/>
                </a:solidFill>
                <a:latin typeface="Arial" panose="020B0604020202020204" pitchFamily="34" charset="0"/>
              </a:rPr>
              <a:t>Joyner Center for Spanish Language/IB MYP Magnet Elementary</a:t>
            </a:r>
          </a:p>
          <a:p>
            <a:pPr marL="0" indent="0" rtl="0">
              <a:spcBef>
                <a:spcPts val="555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accent4"/>
                </a:solidFill>
                <a:latin typeface="Arial" panose="020B0604020202020204" pitchFamily="34" charset="0"/>
              </a:rPr>
              <a:t>Lincoln Heights Environmental Connections Magnet Elementary</a:t>
            </a:r>
          </a:p>
          <a:p>
            <a:pPr marL="0" indent="0" rtl="0">
              <a:spcBef>
                <a:spcPts val="555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accent4"/>
                </a:solidFill>
                <a:latin typeface="Arial" panose="020B0604020202020204" pitchFamily="34" charset="0"/>
              </a:rPr>
              <a:t>Millbrook Environmental Connections Magnet Elementary</a:t>
            </a:r>
          </a:p>
          <a:p>
            <a:pPr marL="0" indent="0" rtl="0">
              <a:spcBef>
                <a:spcPts val="555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accent4"/>
                </a:solidFill>
                <a:latin typeface="Arial" panose="020B0604020202020204" pitchFamily="34" charset="0"/>
              </a:rPr>
              <a:t>Moore Square Gifted &amp; Talented/AIG Basics Magnet Middle</a:t>
            </a:r>
          </a:p>
          <a:p>
            <a:pPr marL="0" indent="0" rtl="0">
              <a:spcBef>
                <a:spcPts val="555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accent4"/>
                </a:solidFill>
                <a:latin typeface="Arial" panose="020B0604020202020204" pitchFamily="34" charset="0"/>
              </a:rPr>
              <a:t>North Wake College and Career Academy</a:t>
            </a:r>
          </a:p>
        </p:txBody>
      </p:sp>
    </p:spTree>
    <p:extLst>
      <p:ext uri="{BB962C8B-B14F-4D97-AF65-F5344CB8AC3E}">
        <p14:creationId xmlns:p14="http://schemas.microsoft.com/office/powerpoint/2010/main" val="6924729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WCPSS">
      <a:dk1>
        <a:srgbClr val="91969B"/>
      </a:dk1>
      <a:lt1>
        <a:srgbClr val="FFFFFF"/>
      </a:lt1>
      <a:dk2>
        <a:srgbClr val="CACACA"/>
      </a:dk2>
      <a:lt2>
        <a:srgbClr val="FFFFFF"/>
      </a:lt2>
      <a:accent1>
        <a:srgbClr val="4B5050"/>
      </a:accent1>
      <a:accent2>
        <a:srgbClr val="F58025"/>
      </a:accent2>
      <a:accent3>
        <a:srgbClr val="DB0962"/>
      </a:accent3>
      <a:accent4>
        <a:srgbClr val="005595"/>
      </a:accent4>
      <a:accent5>
        <a:srgbClr val="00AFDB"/>
      </a:accent5>
      <a:accent6>
        <a:srgbClr val="C1D82F"/>
      </a:accent6>
      <a:hlink>
        <a:srgbClr val="DB0962"/>
      </a:hlink>
      <a:folHlink>
        <a:srgbClr val="FFDE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1391</TotalTime>
  <Words>699</Words>
  <Application>Microsoft Office PowerPoint</Application>
  <PresentationFormat>On-screen Show (16:9)</PresentationFormat>
  <Paragraphs>130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Libre Franklin</vt:lpstr>
      <vt:lpstr>Raleway</vt:lpstr>
      <vt:lpstr>Arial</vt:lpstr>
      <vt:lpstr>Office Theme</vt:lpstr>
      <vt:lpstr>   Magnet Schools Assistance Program Grant 2022:  Recommended Schools &amp; Theme Ideas    </vt:lpstr>
      <vt:lpstr> Today’s Agenda  </vt:lpstr>
      <vt:lpstr>WCPSS Magnet Principles</vt:lpstr>
      <vt:lpstr>MSA Region IV Principal of the Year: Abby Stotsenberg</vt:lpstr>
      <vt:lpstr>MSA Region IV Teacher of the Year: Gregory Eyman</vt:lpstr>
      <vt:lpstr>MSA National Student Scholarship Winners</vt:lpstr>
      <vt:lpstr>MSA Merit Schools of Excellence</vt:lpstr>
      <vt:lpstr>MSA Merit Schools of Distinction</vt:lpstr>
      <vt:lpstr>MSA Merit Schools of Distinction</vt:lpstr>
      <vt:lpstr>MSA Merit Schools of Distinction</vt:lpstr>
      <vt:lpstr>MSA Merit Schools of Distinction</vt:lpstr>
      <vt:lpstr>MSA Certified &amp; Demonstration Schools</vt:lpstr>
      <vt:lpstr>MSA National Superintendent of the Year 2022</vt:lpstr>
      <vt:lpstr>Congratulations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Magnet Schools Assistance Program Grant 2022:  Recommended Schools &amp; Theme Ideas</dc:title>
  <dc:creator>Kimberly Lane</dc:creator>
  <cp:lastModifiedBy>Angela Cooper _ Staff - ChiefofSchools</cp:lastModifiedBy>
  <cp:revision>4</cp:revision>
  <dcterms:modified xsi:type="dcterms:W3CDTF">2022-04-26T19:38:43Z</dcterms:modified>
</cp:coreProperties>
</file>